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  <p:sldId id="279" r:id="rId3"/>
    <p:sldId id="274" r:id="rId4"/>
    <p:sldId id="304" r:id="rId5"/>
    <p:sldId id="306" r:id="rId6"/>
    <p:sldId id="305" r:id="rId7"/>
    <p:sldId id="308" r:id="rId8"/>
    <p:sldId id="307" r:id="rId9"/>
    <p:sldId id="309" r:id="rId10"/>
    <p:sldId id="310" r:id="rId11"/>
    <p:sldId id="311" r:id="rId12"/>
    <p:sldId id="312" r:id="rId13"/>
    <p:sldId id="313" r:id="rId14"/>
    <p:sldId id="314" r:id="rId15"/>
    <p:sldId id="315" r:id="rId16"/>
    <p:sldId id="316" r:id="rId17"/>
    <p:sldId id="317" r:id="rId18"/>
    <p:sldId id="318" r:id="rId19"/>
    <p:sldId id="319" r:id="rId20"/>
    <p:sldId id="320" r:id="rId21"/>
    <p:sldId id="321" r:id="rId22"/>
    <p:sldId id="322" r:id="rId23"/>
    <p:sldId id="323" r:id="rId24"/>
    <p:sldId id="292" r:id="rId25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E38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berto Harkovsky da Cunha" userId="f2c5d9e3-e1cd-491b-8eea-425a4d9cf1c2" providerId="ADAL" clId="{6D14B115-4F0C-488D-8DC7-AC945E37C557}"/>
    <pc:docChg chg="modSld">
      <pc:chgData name="Roberto Harkovsky da Cunha" userId="f2c5d9e3-e1cd-491b-8eea-425a4d9cf1c2" providerId="ADAL" clId="{6D14B115-4F0C-488D-8DC7-AC945E37C557}" dt="2025-05-16T22:36:11.674" v="20" actId="14100"/>
      <pc:docMkLst>
        <pc:docMk/>
      </pc:docMkLst>
      <pc:sldChg chg="modSp">
        <pc:chgData name="Roberto Harkovsky da Cunha" userId="f2c5d9e3-e1cd-491b-8eea-425a4d9cf1c2" providerId="ADAL" clId="{6D14B115-4F0C-488D-8DC7-AC945E37C557}" dt="2025-05-16T22:10:07.166" v="19" actId="14100"/>
        <pc:sldMkLst>
          <pc:docMk/>
          <pc:sldMk cId="2397959521" sldId="274"/>
        </pc:sldMkLst>
        <pc:spChg chg="mod">
          <ac:chgData name="Roberto Harkovsky da Cunha" userId="f2c5d9e3-e1cd-491b-8eea-425a4d9cf1c2" providerId="ADAL" clId="{6D14B115-4F0C-488D-8DC7-AC945E37C557}" dt="2025-05-16T22:10:07.166" v="19" actId="14100"/>
          <ac:spMkLst>
            <pc:docMk/>
            <pc:sldMk cId="2397959521" sldId="274"/>
            <ac:spMk id="8" creationId="{F37D9BE6-909A-4C7F-BBE0-DD254B394C50}"/>
          </ac:spMkLst>
        </pc:spChg>
      </pc:sldChg>
      <pc:sldChg chg="modSp">
        <pc:chgData name="Roberto Harkovsky da Cunha" userId="f2c5d9e3-e1cd-491b-8eea-425a4d9cf1c2" providerId="ADAL" clId="{6D14B115-4F0C-488D-8DC7-AC945E37C557}" dt="2025-05-16T22:36:11.674" v="20" actId="14100"/>
        <pc:sldMkLst>
          <pc:docMk/>
          <pc:sldMk cId="3667285516" sldId="311"/>
        </pc:sldMkLst>
        <pc:spChg chg="mod">
          <ac:chgData name="Roberto Harkovsky da Cunha" userId="f2c5d9e3-e1cd-491b-8eea-425a4d9cf1c2" providerId="ADAL" clId="{6D14B115-4F0C-488D-8DC7-AC945E37C557}" dt="2025-05-16T22:36:11.674" v="20" actId="14100"/>
          <ac:spMkLst>
            <pc:docMk/>
            <pc:sldMk cId="3667285516" sldId="311"/>
            <ac:spMk id="2" creationId="{4C9899B7-DD7E-4ADC-9274-3973C45BB44D}"/>
          </ac:spMkLst>
        </pc:spChg>
      </pc:sldChg>
    </pc:docChg>
  </pc:docChgLst>
  <pc:docChgLst>
    <pc:chgData name="Roberto" userId="f2c5d9e3-e1cd-491b-8eea-425a4d9cf1c2" providerId="ADAL" clId="{64E42559-D2E7-4784-8A97-BFC248477843}"/>
  </pc:docChgLst>
  <pc:docChgLst>
    <pc:chgData name="Roberto" userId="f2c5d9e3-e1cd-491b-8eea-425a4d9cf1c2" providerId="ADAL" clId="{B309E2CD-C4E6-41C7-9A98-FD0D4A4154AD}"/>
  </pc:docChgLst>
  <pc:docChgLst>
    <pc:chgData name="Roberto" userId="f2c5d9e3-e1cd-491b-8eea-425a4d9cf1c2" providerId="ADAL" clId="{4770C196-BD98-48D3-B4D6-8FC79E22774D}"/>
  </pc:docChgLst>
  <pc:docChgLst>
    <pc:chgData name="Roberto" userId="f2c5d9e3-e1cd-491b-8eea-425a4d9cf1c2" providerId="ADAL" clId="{5F996EF8-9287-45B3-8534-966643FB6E1E}"/>
  </pc:docChgLst>
  <pc:docChgLst>
    <pc:chgData name="Roberto" userId="f2c5d9e3-e1cd-491b-8eea-425a4d9cf1c2" providerId="ADAL" clId="{AC792797-408E-4147-AC09-80573479E1F3}"/>
  </pc:docChgLst>
  <pc:docChgLst>
    <pc:chgData name="Roberto Harkovsky da Cunha" userId="f2c5d9e3-e1cd-491b-8eea-425a4d9cf1c2" providerId="ADAL" clId="{775966A3-C369-406D-8867-1ECC6E20787B}"/>
  </pc:docChgLst>
  <pc:docChgLst>
    <pc:chgData name="Roberto Harkovsky da Cunha" userId="f2c5d9e3-e1cd-491b-8eea-425a4d9cf1c2" providerId="ADAL" clId="{BE9E9C33-C3D5-47C9-B27B-D7EB420CF0B6}"/>
  </pc:docChgLst>
  <pc:docChgLst>
    <pc:chgData name="Roberto" userId="f2c5d9e3-e1cd-491b-8eea-425a4d9cf1c2" providerId="ADAL" clId="{584408B0-7F55-41A0-9D1A-314741249EED}"/>
  </pc:docChgLst>
  <pc:docChgLst>
    <pc:chgData name="Roberto Harkovsky da Cunha" userId="f2c5d9e3-e1cd-491b-8eea-425a4d9cf1c2" providerId="ADAL" clId="{65A5AE60-2496-43D4-8EC2-4FC25BE6D085}"/>
  </pc:docChgLst>
  <pc:docChgLst>
    <pc:chgData name="Roberto" userId="f2c5d9e3-e1cd-491b-8eea-425a4d9cf1c2" providerId="ADAL" clId="{5D94FE28-A81E-4657-AC93-A1AF7B8F9BAF}"/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600552-7EA9-48A3-A2A3-DD28122516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3FF1E36-6700-4F11-A72A-05E91186BC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D8ABA0C-ED6E-4D37-B36E-E88E65967D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0F5CF-E930-4AE3-B9A8-AEA5052269DE}" type="datetimeFigureOut">
              <a:rPr lang="pt-BR" smtClean="0"/>
              <a:t>16/05/2025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F32E4B9-5C82-41E4-BD4F-5E9A4F50F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C4B6859-8BBC-4E35-8868-C127A1BA0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3E1B8-18C8-42D5-9FEE-C72A33255B2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32105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0F01D6-EA26-4224-81A1-14E1C1251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A0CDF924-340E-4261-9C94-EF56A1D6EF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90CA007-66CF-4BF6-8254-C8550841B1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0F5CF-E930-4AE3-B9A8-AEA5052269DE}" type="datetimeFigureOut">
              <a:rPr lang="pt-BR" smtClean="0"/>
              <a:t>16/05/2025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4040C9A-F5D8-4F5D-AF16-DF3CBC15F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0FC0118-5DC9-4A46-8588-9E4D6F8528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3E1B8-18C8-42D5-9FEE-C72A33255B2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084433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F025895-9F50-4FB9-9DE1-1999D2A2CF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6F9FE1D1-64D3-4E83-8335-D90C275DAF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8244D8B-F4F4-477B-B2AC-E41D27635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0F5CF-E930-4AE3-B9A8-AEA5052269DE}" type="datetimeFigureOut">
              <a:rPr lang="pt-BR" smtClean="0"/>
              <a:t>16/05/2025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96FE715-7E10-4E35-8922-000C3A8F55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C8B8C8B-44B0-4CB2-95F5-87DD546BB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3E1B8-18C8-42D5-9FEE-C72A33255B2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46249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C0499D-D86F-41A8-B6F1-413EDA614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446F8C4-DC82-4AB3-AF27-736A14C69B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4CB0ABB-B94B-45A3-B4A2-634C9F3C1B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0F5CF-E930-4AE3-B9A8-AEA5052269DE}" type="datetimeFigureOut">
              <a:rPr lang="pt-BR" smtClean="0"/>
              <a:t>16/05/2025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6A46F7F-F439-465C-A1E5-9DBC1A121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8F8DFCC-B8CD-41DD-910D-63A05E3A8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3E1B8-18C8-42D5-9FEE-C72A33255B2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741227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B83711-092C-45A6-A230-00F077C812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ACF84CF-23EF-4010-B988-ABFFDDF511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614FD5F-99B7-4CA0-9132-7695F6C2F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0F5CF-E930-4AE3-B9A8-AEA5052269DE}" type="datetimeFigureOut">
              <a:rPr lang="pt-BR" smtClean="0"/>
              <a:t>16/05/2025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1BE643B-E22F-4CFE-B226-040C0E03AB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0481A32-517C-4AB9-B005-BF4823C83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3E1B8-18C8-42D5-9FEE-C72A33255B2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7032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AAD5A2-04BF-401C-8C95-8DFDC1FD4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BD345A8-E664-451C-9FEC-4373470F25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7106246-68B4-4658-B24B-85071C5F5E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A7CCA39-10D0-48A0-8FBF-DBC78CC80C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0F5CF-E930-4AE3-B9A8-AEA5052269DE}" type="datetimeFigureOut">
              <a:rPr lang="pt-BR" smtClean="0"/>
              <a:t>16/05/2025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14E6707-44A8-406B-BF40-2D0B04C14B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CEBC047-C85A-410F-BEB9-ACC713C31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3E1B8-18C8-42D5-9FEE-C72A33255B2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035586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D3EC5E-D716-4AE6-BCB8-7B43A8635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F119B10-4DE9-441F-8E6D-3F2C993731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AF955A5-2756-4801-9801-13FE17D79D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70A7F7C2-D351-443B-9D62-7DFF02021B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A6115961-9EF9-4AB1-B219-1662144D91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2FCCDA16-9EB6-44EB-823C-D666B68D7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0F5CF-E930-4AE3-B9A8-AEA5052269DE}" type="datetimeFigureOut">
              <a:rPr lang="pt-BR" smtClean="0"/>
              <a:t>16/05/2025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DF4D4B96-B743-4BEA-B459-DD635D378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7E8FF4C5-3089-47B2-AEAD-D47DCECE9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3E1B8-18C8-42D5-9FEE-C72A33255B2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89981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512E27-3A4C-49AD-B420-FC27F1CE0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283E3B5A-C631-49D7-88D3-23C5B03189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0F5CF-E930-4AE3-B9A8-AEA5052269DE}" type="datetimeFigureOut">
              <a:rPr lang="pt-BR" smtClean="0"/>
              <a:t>16/05/2025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1CAD55E8-A51B-4B6A-AC17-1A9AA59B6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86BB92D-7252-4FB6-B1C6-C415DE41D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3E1B8-18C8-42D5-9FEE-C72A33255B2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53348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5AA225C0-252D-4A81-98A9-D52C9A337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0F5CF-E930-4AE3-B9A8-AEA5052269DE}" type="datetimeFigureOut">
              <a:rPr lang="pt-BR" smtClean="0"/>
              <a:t>16/05/2025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1D6FC64C-437C-43B5-AADB-605E6114C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FA7245BB-8406-444D-A45B-BB666ABB2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3E1B8-18C8-42D5-9FEE-C72A33255B2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359086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203975-2CFD-46A0-B29D-3CA346941A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809E360-8CFE-4E8A-8B75-07CEED1743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AAB1DD8-0A4C-4E33-B806-0918ADDBD4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EA08880-41DF-477E-A62A-8622BB957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0F5CF-E930-4AE3-B9A8-AEA5052269DE}" type="datetimeFigureOut">
              <a:rPr lang="pt-BR" smtClean="0"/>
              <a:t>16/05/2025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709EC07-8560-4218-B508-2072BF6DA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BC332C1-5A5F-46F4-8F72-20B877107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3E1B8-18C8-42D5-9FEE-C72A33255B2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91943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E3EE0B-A0B1-4985-AB5E-9D5D478EFC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67C899B0-DE78-49C0-B569-C8AD345703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08FC6F5-7C83-4EB9-85B2-F12E36B3D9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CEAF636-FFA9-4AF2-81C9-05F1D310D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0F5CF-E930-4AE3-B9A8-AEA5052269DE}" type="datetimeFigureOut">
              <a:rPr lang="pt-BR" smtClean="0"/>
              <a:t>16/05/2025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50B1CDE-3DD5-4BA8-8576-A682B6385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D62E5EF-E9F0-401F-A414-18E204856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3E1B8-18C8-42D5-9FEE-C72A33255B2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63587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2CEAC1F1-5308-4DE2-8521-9CA2B1BA4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B697041-DB18-4314-9A4C-B716731101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6A85574-CB84-41CC-94DD-C00B9D172C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F0F5CF-E930-4AE3-B9A8-AEA5052269DE}" type="datetimeFigureOut">
              <a:rPr lang="pt-BR" smtClean="0"/>
              <a:t>16/05/2025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448567C-D0C4-4F45-B519-8D5FB7F35B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143BEE6-EFC4-44F6-9CC1-766DD2651C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83E1B8-18C8-42D5-9FEE-C72A33255B2A}" type="slidenum">
              <a:rPr lang="pt-BR" smtClean="0"/>
              <a:t>‹nº›</a:t>
            </a:fld>
            <a:endParaRPr lang="pt-BR"/>
          </a:p>
        </p:txBody>
      </p:sp>
      <p:sp>
        <p:nvSpPr>
          <p:cNvPr id="7" name="MSIPCMContentMarking" descr="{&quot;HashCode&quot;:-321200650,&quot;Placement&quot;:&quot;Footer&quot;,&quot;Top&quot;:519.343,&quot;Left&quot;:454.655182,&quot;SlideWidth&quot;:960,&quot;SlideHeight&quot;:540}">
            <a:extLst>
              <a:ext uri="{FF2B5EF4-FFF2-40B4-BE49-F238E27FC236}">
                <a16:creationId xmlns:a16="http://schemas.microsoft.com/office/drawing/2014/main" id="{3A50F151-A86E-4CD9-9D33-5422203A9E67}"/>
              </a:ext>
            </a:extLst>
          </p:cNvPr>
          <p:cNvSpPr txBox="1"/>
          <p:nvPr userDrawn="1"/>
        </p:nvSpPr>
        <p:spPr>
          <a:xfrm>
            <a:off x="5774121" y="6595656"/>
            <a:ext cx="643758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pt-BR" sz="1000">
                <a:solidFill>
                  <a:srgbClr val="000000"/>
                </a:solidFill>
                <a:latin typeface="Calibri" panose="020F0502020204030204" pitchFamily="34" charset="0"/>
              </a:rPr>
              <a:t>Pública</a:t>
            </a:r>
          </a:p>
        </p:txBody>
      </p:sp>
    </p:spTree>
    <p:extLst>
      <p:ext uri="{BB962C8B-B14F-4D97-AF65-F5344CB8AC3E}">
        <p14:creationId xmlns:p14="http://schemas.microsoft.com/office/powerpoint/2010/main" val="6802883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E30439A-8A5B-46EC-8283-9B6B031D40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27"/>
            <a:ext cx="12192001" cy="68580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55521" y="-1720"/>
            <a:ext cx="11750040" cy="6840685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61000"/>
                </a:schemeClr>
              </a:gs>
              <a:gs pos="100000">
                <a:schemeClr val="accent1">
                  <a:alpha val="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6054" y="-1291"/>
            <a:ext cx="3608179" cy="6858864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5274173">
            <a:off x="6059728" y="779270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4000"/>
                </a:schemeClr>
              </a:gs>
              <a:gs pos="79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AB27B9C-9F2E-4F6A-9070-34F37719F8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6865" y="818984"/>
            <a:ext cx="6596245" cy="3268520"/>
          </a:xfrm>
        </p:spPr>
        <p:txBody>
          <a:bodyPr>
            <a:normAutofit/>
          </a:bodyPr>
          <a:lstStyle/>
          <a:p>
            <a:pPr algn="r"/>
            <a:r>
              <a:rPr lang="pt-BR" sz="4800" dirty="0">
                <a:solidFill>
                  <a:srgbClr val="FFFFFF"/>
                </a:solidFill>
              </a:rPr>
              <a:t>App Cronômetro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314" y="4480038"/>
            <a:ext cx="12179371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125DC42-9387-494C-806E-173A08A96F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31874" y="4797188"/>
            <a:ext cx="6051236" cy="1241828"/>
          </a:xfrm>
        </p:spPr>
        <p:txBody>
          <a:bodyPr>
            <a:normAutofit/>
          </a:bodyPr>
          <a:lstStyle/>
          <a:p>
            <a:pPr algn="r"/>
            <a:endParaRPr lang="pt-BR" sz="3600" dirty="0">
              <a:solidFill>
                <a:srgbClr val="FFFFFF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3947E58-F088-49F1-A3D1-DEA690192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6967085" y="1632660"/>
            <a:ext cx="6857572" cy="3592258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0"/>
                </a:srgb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10335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9899B7-DD7E-4ADC-9274-3973C45BB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2565461" cy="2362201"/>
          </a:xfrm>
        </p:spPr>
        <p:txBody>
          <a:bodyPr>
            <a:normAutofit/>
          </a:bodyPr>
          <a:lstStyle/>
          <a:p>
            <a:r>
              <a:rPr lang="pt-BR" sz="2800" dirty="0"/>
              <a:t>Folha  de estilo  </a:t>
            </a:r>
            <a:r>
              <a:rPr lang="pt-BR" sz="2800" b="1" dirty="0">
                <a:solidFill>
                  <a:srgbClr val="C00000"/>
                </a:solidFill>
              </a:rPr>
              <a:t>dos botões</a:t>
            </a:r>
            <a:endParaRPr lang="pt-BR" sz="2800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F37D9BE6-909A-4C7F-BBE0-DD254B394C50}"/>
              </a:ext>
            </a:extLst>
          </p:cNvPr>
          <p:cNvSpPr txBox="1"/>
          <p:nvPr/>
        </p:nvSpPr>
        <p:spPr>
          <a:xfrm>
            <a:off x="2565461" y="57150"/>
            <a:ext cx="6205536" cy="740202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100" b="1" i="0" u="none" strike="noStrike" kern="1200" cap="none" spc="0" normalizeH="0" baseline="0" noProof="0" dirty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600" b="0" dirty="0" err="1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const</a:t>
            </a:r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1" dirty="0" err="1">
                <a:solidFill>
                  <a:srgbClr val="C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0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0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StyleSheet</a:t>
            </a:r>
            <a:r>
              <a:rPr lang="pt-BR" sz="1600" b="0" dirty="0" err="1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600" b="0" dirty="0" err="1">
                <a:solidFill>
                  <a:schemeClr val="accent4">
                    <a:lumMod val="7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create</a:t>
            </a:r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({</a:t>
            </a:r>
          </a:p>
          <a:p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</a:t>
            </a:r>
            <a:r>
              <a:rPr lang="pt-BR" sz="1600" b="0" dirty="0">
                <a:solidFill>
                  <a:srgbClr val="0070C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container</a:t>
            </a:r>
            <a:r>
              <a:rPr lang="pt-BR" sz="1600" b="0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{ </a:t>
            </a:r>
            <a:r>
              <a:rPr lang="pt-BR" sz="16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.....</a:t>
            </a:r>
          </a:p>
          <a:p>
            <a:r>
              <a:rPr lang="pt-BR" sz="16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},</a:t>
            </a:r>
          </a:p>
          <a:p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</a:t>
            </a:r>
            <a:r>
              <a:rPr lang="pt-BR" sz="16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cronometro</a:t>
            </a:r>
            <a:r>
              <a:rPr lang="pt-BR" sz="16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{</a:t>
            </a:r>
            <a:r>
              <a:rPr lang="pt-BR" sz="1600" b="0" dirty="0">
                <a:solidFill>
                  <a:schemeClr val="accent4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.....</a:t>
            </a:r>
          </a:p>
          <a:p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</a:t>
            </a:r>
            <a:r>
              <a:rPr lang="pt-BR" sz="1600" b="0" dirty="0">
                <a:solidFill>
                  <a:schemeClr val="accent4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</a:p>
          <a:p>
            <a:r>
              <a:rPr lang="pt-BR" sz="1600" b="1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pt-BR" sz="16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timer</a:t>
            </a:r>
            <a:r>
              <a:rPr lang="pt-BR" sz="1600" b="1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{ .....</a:t>
            </a:r>
          </a:p>
          <a:p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</a:t>
            </a:r>
            <a:r>
              <a:rPr lang="pt-BR" sz="16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</a:p>
          <a:p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</a:t>
            </a:r>
            <a:r>
              <a:rPr lang="pt-BR" sz="1600" b="1" dirty="0" err="1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btnArea</a:t>
            </a:r>
            <a:r>
              <a:rPr lang="pt-BR" sz="16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{</a:t>
            </a:r>
          </a:p>
          <a:p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lang="pt-BR" sz="1600" b="1" dirty="0" err="1">
                <a:solidFill>
                  <a:srgbClr val="00206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flexDirection</a:t>
            </a:r>
            <a:r>
              <a:rPr lang="pt-BR" sz="1600" b="1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1" dirty="0">
                <a:solidFill>
                  <a:srgbClr val="CE917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'</a:t>
            </a:r>
            <a:r>
              <a:rPr lang="pt-BR" sz="1600" b="1" dirty="0" err="1">
                <a:solidFill>
                  <a:srgbClr val="CE917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row</a:t>
            </a:r>
            <a:r>
              <a:rPr lang="pt-BR" sz="1600" b="1" dirty="0">
                <a:solidFill>
                  <a:srgbClr val="CE917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'</a:t>
            </a:r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</a:p>
          <a:p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lang="pt-BR" sz="1600" b="1" dirty="0" err="1">
                <a:solidFill>
                  <a:srgbClr val="00206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marginTop</a:t>
            </a:r>
            <a:r>
              <a:rPr lang="pt-BR" sz="1600" b="1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1" dirty="0">
                <a:solidFill>
                  <a:schemeClr val="accent6">
                    <a:lumMod val="7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70</a:t>
            </a:r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</a:p>
          <a:p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lang="pt-BR" sz="1600" b="1" dirty="0" err="1">
                <a:solidFill>
                  <a:srgbClr val="00206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height</a:t>
            </a:r>
            <a:r>
              <a:rPr lang="pt-BR" sz="1600" b="1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1" dirty="0">
                <a:solidFill>
                  <a:schemeClr val="accent6">
                    <a:lumMod val="7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40</a:t>
            </a:r>
          </a:p>
          <a:p>
            <a:r>
              <a:rPr lang="pt-BR" sz="16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},</a:t>
            </a:r>
          </a:p>
          <a:p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</a:t>
            </a:r>
            <a:r>
              <a:rPr lang="pt-BR" sz="1600" b="1" dirty="0" err="1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btn</a:t>
            </a:r>
            <a:r>
              <a:rPr lang="pt-BR" sz="16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{</a:t>
            </a:r>
          </a:p>
          <a:p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lang="pt-BR" sz="1600" b="1" dirty="0">
                <a:solidFill>
                  <a:srgbClr val="00206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flex</a:t>
            </a:r>
            <a:r>
              <a:rPr lang="pt-BR" sz="1600" b="1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pt-BR" sz="1600" b="1" dirty="0">
                <a:solidFill>
                  <a:srgbClr val="B5CEA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</a:p>
          <a:p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lang="pt-BR" sz="1600" b="1" dirty="0" err="1">
                <a:solidFill>
                  <a:srgbClr val="00206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alignItems</a:t>
            </a:r>
            <a:r>
              <a:rPr lang="pt-BR" sz="1600" b="1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1" dirty="0">
                <a:solidFill>
                  <a:srgbClr val="CE917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'center'</a:t>
            </a:r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</a:p>
          <a:p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lang="pt-BR" sz="1600" b="1" dirty="0" err="1">
                <a:solidFill>
                  <a:srgbClr val="00206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justifyContent</a:t>
            </a:r>
            <a:r>
              <a:rPr lang="pt-BR" sz="1600" b="1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1" dirty="0">
                <a:solidFill>
                  <a:srgbClr val="CE917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'center'</a:t>
            </a:r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</a:p>
          <a:p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lang="pt-BR" sz="1600" b="1" dirty="0" err="1">
                <a:solidFill>
                  <a:srgbClr val="00206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backgroundColor</a:t>
            </a:r>
            <a:r>
              <a:rPr lang="pt-BR" sz="1600" b="1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1" dirty="0">
                <a:solidFill>
                  <a:srgbClr val="CE917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'#FFF'</a:t>
            </a:r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</a:p>
          <a:p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lang="pt-BR" sz="1600" b="1" dirty="0" err="1">
                <a:solidFill>
                  <a:srgbClr val="00206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height</a:t>
            </a:r>
            <a:r>
              <a:rPr lang="pt-BR" sz="1600" b="1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1" dirty="0">
                <a:solidFill>
                  <a:schemeClr val="accent6">
                    <a:lumMod val="7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40</a:t>
            </a:r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</a:p>
          <a:p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lang="pt-BR" sz="1600" b="1" dirty="0" err="1">
                <a:solidFill>
                  <a:srgbClr val="00206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margin</a:t>
            </a:r>
            <a:r>
              <a:rPr lang="pt-BR" sz="1600" b="1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1" dirty="0">
                <a:solidFill>
                  <a:schemeClr val="accent6">
                    <a:lumMod val="7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17</a:t>
            </a:r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</a:p>
          <a:p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lang="pt-BR" sz="1600" b="1" dirty="0">
                <a:solidFill>
                  <a:srgbClr val="00206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borderRadius</a:t>
            </a:r>
            <a:r>
              <a:rPr lang="pt-BR" sz="1600" b="1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pt-BR" sz="1600" b="1" dirty="0">
                <a:solidFill>
                  <a:schemeClr val="accent6">
                    <a:lumMod val="7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9</a:t>
            </a:r>
          </a:p>
          <a:p>
            <a:r>
              <a:rPr lang="pt-BR" sz="16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},</a:t>
            </a:r>
          </a:p>
          <a:p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r>
              <a:rPr lang="pt-BR" sz="1600" b="1" dirty="0" err="1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btnTexto</a:t>
            </a:r>
            <a:r>
              <a:rPr lang="pt-BR" sz="16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{</a:t>
            </a:r>
          </a:p>
          <a:p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lang="pt-BR" sz="1600" b="1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fontSize</a:t>
            </a:r>
            <a:r>
              <a:rPr lang="pt-BR" sz="1600" b="0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</a:t>
            </a:r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</a:p>
          <a:p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lang="pt-BR" sz="1600" b="1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fontWeight</a:t>
            </a:r>
            <a:r>
              <a:rPr lang="pt-BR" sz="1600" b="0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0" dirty="0">
                <a:solidFill>
                  <a:srgbClr val="CE917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'</a:t>
            </a:r>
            <a:r>
              <a:rPr lang="pt-BR" sz="1600" b="0" dirty="0" err="1">
                <a:solidFill>
                  <a:srgbClr val="CE917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bold</a:t>
            </a:r>
            <a:r>
              <a:rPr lang="pt-BR" sz="1600" b="0" dirty="0">
                <a:solidFill>
                  <a:srgbClr val="CE917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'</a:t>
            </a:r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</a:p>
          <a:p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lang="pt-BR" sz="16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color</a:t>
            </a:r>
            <a:r>
              <a:rPr lang="pt-BR" sz="1600" b="0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0" dirty="0">
                <a:solidFill>
                  <a:srgbClr val="CE917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'#00aeef'</a:t>
            </a:r>
            <a:endParaRPr lang="pt-BR" sz="1600" b="0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</a:t>
            </a:r>
            <a:r>
              <a:rPr lang="pt-BR" sz="16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</a:p>
          <a:p>
            <a:r>
              <a:rPr lang="pt-BR" sz="16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})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600" b="1" i="0" u="none" strike="noStrike" kern="1200" cap="none" spc="0" normalizeH="0" baseline="0" noProof="0" dirty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D6DB33BB-F7B4-466E-A80C-9819E0C5F803}"/>
              </a:ext>
            </a:extLst>
          </p:cNvPr>
          <p:cNvSpPr txBox="1"/>
          <p:nvPr/>
        </p:nvSpPr>
        <p:spPr>
          <a:xfrm rot="20900680">
            <a:off x="5610174" y="1628447"/>
            <a:ext cx="3099511" cy="92333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dirty="0"/>
              <a:t>Estilo </a:t>
            </a:r>
            <a:r>
              <a:rPr lang="pt-BR" dirty="0" err="1">
                <a:solidFill>
                  <a:srgbClr val="C00000"/>
                </a:solidFill>
              </a:rPr>
              <a:t>btnArea</a:t>
            </a:r>
            <a:r>
              <a:rPr lang="pt-BR" dirty="0"/>
              <a:t> define que os botões estarão lado-a-lado (‘</a:t>
            </a:r>
            <a:r>
              <a:rPr lang="pt-BR" dirty="0" err="1">
                <a:solidFill>
                  <a:srgbClr val="C00000"/>
                </a:solidFill>
              </a:rPr>
              <a:t>row</a:t>
            </a:r>
            <a:r>
              <a:rPr lang="pt-BR" dirty="0"/>
              <a:t>’)</a:t>
            </a:r>
            <a:endParaRPr lang="pt-BR" dirty="0">
              <a:solidFill>
                <a:srgbClr val="C00000"/>
              </a:solidFill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DD787BE-B177-48B7-BF9B-0CEEF4B5AE51}"/>
              </a:ext>
            </a:extLst>
          </p:cNvPr>
          <p:cNvSpPr txBox="1"/>
          <p:nvPr/>
        </p:nvSpPr>
        <p:spPr>
          <a:xfrm rot="20900680">
            <a:off x="5895582" y="3660826"/>
            <a:ext cx="3099511" cy="36933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dirty="0"/>
              <a:t>Estilo </a:t>
            </a:r>
            <a:r>
              <a:rPr lang="pt-BR" dirty="0" err="1">
                <a:solidFill>
                  <a:srgbClr val="C00000"/>
                </a:solidFill>
              </a:rPr>
              <a:t>btn</a:t>
            </a:r>
            <a:r>
              <a:rPr lang="pt-BR" dirty="0"/>
              <a:t> define os botões</a:t>
            </a:r>
            <a:endParaRPr lang="pt-BR" dirty="0">
              <a:solidFill>
                <a:srgbClr val="C00000"/>
              </a:solidFill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64F38EB3-5B83-4129-9638-4D8825833C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00446" y="0"/>
            <a:ext cx="3201757" cy="6858000"/>
          </a:xfrm>
          <a:prstGeom prst="round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8B32E560-325A-45BF-B831-E5580A318022}"/>
              </a:ext>
            </a:extLst>
          </p:cNvPr>
          <p:cNvSpPr txBox="1"/>
          <p:nvPr/>
        </p:nvSpPr>
        <p:spPr>
          <a:xfrm rot="20900680">
            <a:off x="5951542" y="5252468"/>
            <a:ext cx="3099511" cy="646331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dirty="0"/>
              <a:t>Estilo </a:t>
            </a:r>
            <a:r>
              <a:rPr lang="pt-BR" dirty="0" err="1">
                <a:solidFill>
                  <a:srgbClr val="C00000"/>
                </a:solidFill>
              </a:rPr>
              <a:t>btnTexto</a:t>
            </a:r>
            <a:r>
              <a:rPr lang="pt-BR" dirty="0"/>
              <a:t> define os botões</a:t>
            </a:r>
            <a:endParaRPr lang="pt-BR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21193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9899B7-DD7E-4ADC-9274-3973C45BB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71449"/>
            <a:ext cx="2565461" cy="5734051"/>
          </a:xfrm>
        </p:spPr>
        <p:txBody>
          <a:bodyPr>
            <a:noAutofit/>
          </a:bodyPr>
          <a:lstStyle/>
          <a:p>
            <a:r>
              <a:rPr lang="pt-BR" sz="2800" dirty="0"/>
              <a:t>Vamos criar agora o comportamento.</a:t>
            </a:r>
            <a:br>
              <a:rPr lang="pt-BR" sz="2800" dirty="0"/>
            </a:br>
            <a:r>
              <a:rPr lang="pt-BR" sz="2800" dirty="0"/>
              <a:t>Como o cronometro é mutável, precisaremos criar </a:t>
            </a:r>
            <a:r>
              <a:rPr lang="pt-BR" sz="2800" dirty="0" err="1"/>
              <a:t>states</a:t>
            </a:r>
            <a:r>
              <a:rPr lang="pt-BR" sz="2800" dirty="0"/>
              <a:t> para alterar o conteúdo referente ao texto  “0.0”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F37D9BE6-909A-4C7F-BBE0-DD254B394C50}"/>
              </a:ext>
            </a:extLst>
          </p:cNvPr>
          <p:cNvSpPr txBox="1"/>
          <p:nvPr/>
        </p:nvSpPr>
        <p:spPr>
          <a:xfrm>
            <a:off x="2409824" y="142874"/>
            <a:ext cx="6323921" cy="863313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class</a:t>
            </a:r>
            <a: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app</a:t>
            </a:r>
            <a: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pt-BR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extends</a:t>
            </a:r>
            <a: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pt-BR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Component</a:t>
            </a:r>
            <a: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{</a:t>
            </a:r>
          </a:p>
          <a:p>
            <a:r>
              <a:rPr lang="en-US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r>
              <a:rPr lang="en-US" sz="16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constructor</a:t>
            </a:r>
            <a:r>
              <a:rPr lang="en-US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1600" b="1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props</a:t>
            </a:r>
            <a:r>
              <a:rPr lang="en-US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 {</a:t>
            </a:r>
          </a:p>
          <a:p>
            <a:r>
              <a:rPr lang="en-US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lang="en-US" sz="16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super</a:t>
            </a:r>
            <a:r>
              <a:rPr lang="en-US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1600" b="1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props</a:t>
            </a:r>
            <a:r>
              <a:rPr lang="en-US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);</a:t>
            </a:r>
          </a:p>
          <a:p>
            <a:r>
              <a:rPr lang="en-US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lang="en-US" sz="1600" b="1" dirty="0" err="1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this</a:t>
            </a:r>
            <a:r>
              <a:rPr lang="en-US" sz="1600" b="1" dirty="0" err="1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en-US" sz="1600" b="1" dirty="0" err="1">
                <a:solidFill>
                  <a:srgbClr val="0070C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state</a:t>
            </a:r>
            <a:r>
              <a:rPr lang="en-US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en-US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{</a:t>
            </a:r>
          </a:p>
          <a:p>
            <a:r>
              <a:rPr lang="en-US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</a:t>
            </a:r>
            <a:r>
              <a:rPr lang="en-US" sz="1600" b="1" dirty="0" err="1">
                <a:solidFill>
                  <a:srgbClr val="7030A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numero</a:t>
            </a:r>
            <a:r>
              <a:rPr lang="en-US" sz="1600" b="1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1" dirty="0">
                <a:solidFill>
                  <a:srgbClr val="B5CEA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  <a:endParaRPr lang="en-US" sz="16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}</a:t>
            </a:r>
          </a:p>
          <a:p>
            <a:r>
              <a:rPr lang="en-US" sz="16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  </a:t>
            </a:r>
            <a: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render</a:t>
            </a:r>
            <a: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() 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kumimoji="0" lang="pt-BR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C586C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return</a:t>
            </a:r>
            <a: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</a:p>
          <a:p>
            <a: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      </a:t>
            </a:r>
            <a: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kumimoji="0" lang="pt-BR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View</a:t>
            </a:r>
            <a: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1" dirty="0" err="1">
                <a:solidFill>
                  <a:srgbClr val="C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sz="16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6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600" b="1" dirty="0" err="1">
                <a:solidFill>
                  <a:srgbClr val="0070C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sz="1600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600" b="1" dirty="0" err="1">
                <a:solidFill>
                  <a:srgbClr val="7030A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container</a:t>
            </a:r>
            <a:r>
              <a:rPr lang="pt-BR" sz="16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kumimoji="0" lang="pt-BR" sz="1600" b="1" i="0" u="none" strike="noStrike" kern="1200" cap="none" spc="0" normalizeH="0" baseline="0" noProof="0" dirty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</a:t>
            </a:r>
            <a:r>
              <a:rPr lang="pt-BR" sz="16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pt-BR" sz="16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Image</a:t>
            </a:r>
            <a:endParaRPr lang="pt-BR" sz="16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  </a:t>
            </a:r>
            <a:r>
              <a:rPr lang="pt-BR" sz="1600" b="1" dirty="0" err="1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source</a:t>
            </a:r>
            <a:r>
              <a:rPr lang="pt-BR" sz="16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6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600" b="1" dirty="0">
                <a:solidFill>
                  <a:schemeClr val="accent4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require</a:t>
            </a:r>
            <a:r>
              <a:rPr lang="pt-BR" sz="16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pt-BR" sz="1600" b="1" dirty="0">
                <a:solidFill>
                  <a:srgbClr val="CE917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'./</a:t>
            </a:r>
            <a:r>
              <a:rPr lang="pt-BR" sz="1600" b="1" dirty="0" err="1">
                <a:solidFill>
                  <a:srgbClr val="CE917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assets</a:t>
            </a:r>
            <a:r>
              <a:rPr lang="pt-BR" sz="1600" b="1" dirty="0">
                <a:solidFill>
                  <a:srgbClr val="CE917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/cronometro.png'</a:t>
            </a:r>
            <a:r>
              <a:rPr lang="pt-BR" sz="16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pt-BR" sz="16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endParaRPr lang="pt-BR" sz="16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  </a:t>
            </a:r>
            <a:r>
              <a:rPr lang="pt-BR" sz="1600" b="1" dirty="0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sz="16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6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600" b="1" dirty="0" err="1">
                <a:solidFill>
                  <a:srgbClr val="4FC1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sz="1600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600" b="1" dirty="0" err="1">
                <a:solidFill>
                  <a:srgbClr val="4EC9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cronometro</a:t>
            </a:r>
            <a:r>
              <a:rPr lang="pt-BR" sz="16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endParaRPr lang="pt-BR" sz="16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</a:t>
            </a:r>
            <a:r>
              <a:rPr lang="pt-BR" sz="16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/&gt;</a:t>
            </a:r>
          </a:p>
          <a:p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</a:t>
            </a:r>
            <a:r>
              <a:rPr lang="pt-BR" sz="16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pt-BR" sz="16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1" dirty="0">
                <a:solidFill>
                  <a:srgbClr val="CCCC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dirty="0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sz="1600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600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600" dirty="0" err="1">
                <a:solidFill>
                  <a:srgbClr val="4FC1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sz="1600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600" dirty="0" err="1">
                <a:solidFill>
                  <a:srgbClr val="4EC9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timer</a:t>
            </a:r>
            <a:r>
              <a:rPr lang="pt-BR" sz="1600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r>
              <a:rPr lang="pt-BR" sz="1600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</a:p>
          <a:p>
            <a:r>
              <a:rPr lang="pt-BR" sz="160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	</a:t>
            </a:r>
            <a:r>
              <a:rPr lang="pt-BR" sz="16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pt-BR" sz="16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pt-BR" sz="16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600" b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state</a:t>
            </a:r>
            <a:r>
              <a:rPr lang="pt-BR" sz="16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600" b="1" dirty="0" err="1">
                <a:solidFill>
                  <a:srgbClr val="7030A0"/>
                </a:solidFill>
                <a:effectLst/>
                <a:latin typeface="Consolas" panose="020B0609020204030204" pitchFamily="49" charset="0"/>
              </a:rPr>
              <a:t>numero</a:t>
            </a:r>
            <a:r>
              <a:rPr lang="pt-BR" sz="16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600" b="1" dirty="0" err="1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toFixed</a:t>
            </a:r>
            <a:r>
              <a:rPr lang="pt-BR" sz="1600" b="1" dirty="0">
                <a:effectLst/>
                <a:latin typeface="Consolas" panose="020B0609020204030204" pitchFamily="49" charset="0"/>
              </a:rPr>
              <a:t>(2)</a:t>
            </a:r>
            <a:r>
              <a:rPr lang="pt-BR" sz="16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}</a:t>
            </a:r>
            <a:endParaRPr lang="pt-BR" sz="1600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600" b="1" dirty="0">
                <a:solidFill>
                  <a:srgbClr val="80808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</a:t>
            </a:r>
            <a:r>
              <a:rPr lang="pt-BR" sz="16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&lt;/</a:t>
            </a:r>
            <a:r>
              <a:rPr lang="pt-BR" sz="16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r>
              <a:rPr lang="pt-BR" sz="16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</a:p>
          <a:p>
            <a:endParaRPr lang="pt-BR" sz="1600" b="1" dirty="0">
              <a:solidFill>
                <a:srgbClr val="80808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</a:t>
            </a:r>
            <a:r>
              <a:rPr lang="pt-BR" sz="16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pt-BR" sz="16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View</a:t>
            </a:r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1" dirty="0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sz="16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6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600" b="1" dirty="0" err="1">
                <a:solidFill>
                  <a:srgbClr val="4FC1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sz="1600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600" b="1" dirty="0" err="1">
                <a:solidFill>
                  <a:srgbClr val="4EC9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btnArea</a:t>
            </a:r>
            <a:r>
              <a:rPr lang="pt-BR" sz="16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r>
              <a:rPr lang="pt-BR" sz="16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pt-BR" sz="16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  </a:t>
            </a:r>
            <a:r>
              <a:rPr lang="pt-BR" sz="16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pt-BR" sz="16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TouchableOpacity</a:t>
            </a:r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1" dirty="0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sz="16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6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600" b="1" dirty="0" err="1">
                <a:solidFill>
                  <a:srgbClr val="4FC1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sz="1600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600" b="1" dirty="0" err="1">
                <a:solidFill>
                  <a:srgbClr val="4EC9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btn</a:t>
            </a:r>
            <a:r>
              <a:rPr lang="pt-BR" sz="16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r>
              <a:rPr lang="pt-BR" sz="16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pt-BR" sz="16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    </a:t>
            </a:r>
            <a:r>
              <a:rPr lang="pt-BR" sz="16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pt-BR" sz="16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1" dirty="0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sz="16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6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600" b="1" dirty="0" err="1">
                <a:solidFill>
                  <a:srgbClr val="4FC1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sz="1600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600" b="1" dirty="0" err="1">
                <a:solidFill>
                  <a:srgbClr val="4EC9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btnTexto</a:t>
            </a:r>
            <a:r>
              <a:rPr lang="pt-BR" sz="16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r>
              <a:rPr lang="pt-BR" sz="16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pt-BR" sz="16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VAI</a:t>
            </a:r>
            <a:r>
              <a:rPr lang="pt-BR" sz="16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&lt;/</a:t>
            </a:r>
            <a:r>
              <a:rPr lang="pt-BR" sz="16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r>
              <a:rPr lang="pt-BR" sz="16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pt-BR" sz="16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  </a:t>
            </a:r>
            <a:r>
              <a:rPr lang="pt-BR" sz="16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&lt;/</a:t>
            </a:r>
            <a:r>
              <a:rPr lang="pt-BR" sz="16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TouchableOpacity</a:t>
            </a:r>
            <a:r>
              <a:rPr lang="pt-BR" sz="16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pt-BR" sz="16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  </a:t>
            </a:r>
            <a:r>
              <a:rPr lang="pt-BR" sz="16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pt-BR" sz="16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TouchableOpacity</a:t>
            </a:r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1" dirty="0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sz="16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6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600" b="1" dirty="0" err="1">
                <a:solidFill>
                  <a:srgbClr val="4FC1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sz="1600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600" b="1" dirty="0" err="1">
                <a:solidFill>
                  <a:srgbClr val="4EC9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btn</a:t>
            </a:r>
            <a:r>
              <a:rPr lang="pt-BR" sz="16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r>
              <a:rPr lang="pt-BR" sz="16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pt-BR" sz="16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    </a:t>
            </a:r>
            <a:r>
              <a:rPr lang="pt-BR" sz="16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pt-BR" sz="16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1" dirty="0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sz="16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6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600" b="1" dirty="0" err="1">
                <a:solidFill>
                  <a:srgbClr val="4FC1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sz="1600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600" b="1" dirty="0" err="1">
                <a:solidFill>
                  <a:srgbClr val="4EC9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btnTexto</a:t>
            </a:r>
            <a:r>
              <a:rPr lang="pt-BR" sz="16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r>
              <a:rPr lang="pt-BR" sz="16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pt-BR" sz="16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LIMPA</a:t>
            </a:r>
            <a:r>
              <a:rPr lang="pt-BR" sz="16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&lt;/</a:t>
            </a:r>
            <a:r>
              <a:rPr lang="pt-BR" sz="16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r>
              <a:rPr lang="pt-BR" sz="16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pt-BR" sz="16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  </a:t>
            </a:r>
            <a:r>
              <a:rPr lang="pt-BR" sz="16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&lt;/</a:t>
            </a:r>
            <a:r>
              <a:rPr lang="pt-BR" sz="16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TouchableOpacity</a:t>
            </a:r>
            <a:r>
              <a:rPr lang="pt-BR" sz="16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pt-BR" sz="16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</a:t>
            </a:r>
            <a:r>
              <a:rPr lang="pt-BR" sz="16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&lt;/</a:t>
            </a:r>
            <a:r>
              <a:rPr lang="pt-BR" sz="16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View</a:t>
            </a:r>
            <a:r>
              <a:rPr lang="pt-BR" sz="16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pt-BR" sz="16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sz="16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      </a:t>
            </a:r>
            <a: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&lt;/</a:t>
            </a:r>
            <a:r>
              <a:rPr kumimoji="0" lang="pt-BR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View</a:t>
            </a:r>
            <a: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kumimoji="0" lang="pt-BR" sz="1600" b="1" i="0" u="none" strike="noStrike" kern="1200" cap="none" spc="0" normalizeH="0" baseline="0" noProof="0" dirty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    );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  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100" b="1" i="0" u="none" strike="noStrike" kern="1200" cap="none" spc="0" normalizeH="0" baseline="0" noProof="0" dirty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600" b="1" i="0" u="none" strike="noStrike" kern="1200" cap="none" spc="0" normalizeH="0" baseline="0" noProof="0" dirty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E71D50F2-2502-4B7A-BEE7-9F08272A0F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36974" y="0"/>
            <a:ext cx="3166802" cy="6858000"/>
          </a:xfrm>
          <a:prstGeom prst="round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3F9F8484-7495-4B49-9C25-36524557084E}"/>
              </a:ext>
            </a:extLst>
          </p:cNvPr>
          <p:cNvSpPr txBox="1"/>
          <p:nvPr/>
        </p:nvSpPr>
        <p:spPr>
          <a:xfrm rot="20800713">
            <a:off x="6806371" y="2535614"/>
            <a:ext cx="2194075" cy="2585323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dirty="0"/>
              <a:t>Vamos associar o </a:t>
            </a:r>
            <a:r>
              <a:rPr lang="pt-BR" dirty="0" err="1"/>
              <a:t>state</a:t>
            </a:r>
            <a:r>
              <a:rPr lang="pt-BR" dirty="0"/>
              <a:t> “</a:t>
            </a:r>
            <a:r>
              <a:rPr lang="pt-BR" dirty="0">
                <a:solidFill>
                  <a:srgbClr val="C00000"/>
                </a:solidFill>
              </a:rPr>
              <a:t>numero”</a:t>
            </a:r>
            <a:r>
              <a:rPr lang="pt-BR" dirty="0"/>
              <a:t> ao </a:t>
            </a:r>
            <a:r>
              <a:rPr lang="pt-BR" dirty="0">
                <a:solidFill>
                  <a:srgbClr val="C00000"/>
                </a:solidFill>
              </a:rPr>
              <a:t>&lt;</a:t>
            </a:r>
            <a:r>
              <a:rPr lang="pt-BR" dirty="0" err="1">
                <a:solidFill>
                  <a:srgbClr val="C00000"/>
                </a:solidFill>
              </a:rPr>
              <a:t>text</a:t>
            </a:r>
            <a:r>
              <a:rPr lang="pt-BR" dirty="0">
                <a:solidFill>
                  <a:srgbClr val="C00000"/>
                </a:solidFill>
              </a:rPr>
              <a:t>&gt;</a:t>
            </a:r>
            <a:r>
              <a:rPr lang="pt-BR" dirty="0">
                <a:solidFill>
                  <a:schemeClr val="tx1"/>
                </a:solidFill>
              </a:rPr>
              <a:t> no lugar do “0.0”. Repare que usamos o método ‘</a:t>
            </a:r>
            <a:r>
              <a:rPr lang="pt-BR" dirty="0" err="1">
                <a:solidFill>
                  <a:srgbClr val="C00000"/>
                </a:solidFill>
              </a:rPr>
              <a:t>toFixed</a:t>
            </a:r>
            <a:r>
              <a:rPr lang="pt-BR" dirty="0">
                <a:solidFill>
                  <a:schemeClr val="tx1"/>
                </a:solidFill>
              </a:rPr>
              <a:t>” para determinar as casas decimai do número, no caso, 2</a:t>
            </a:r>
            <a:endParaRPr lang="pt-BR" dirty="0">
              <a:solidFill>
                <a:srgbClr val="C00000"/>
              </a:solidFill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64D55DEB-5BB3-4F9A-9AEA-B27012947593}"/>
              </a:ext>
            </a:extLst>
          </p:cNvPr>
          <p:cNvSpPr txBox="1"/>
          <p:nvPr/>
        </p:nvSpPr>
        <p:spPr>
          <a:xfrm rot="20800713">
            <a:off x="4858271" y="336887"/>
            <a:ext cx="2194075" cy="92333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dirty="0"/>
              <a:t>Vamos criar o </a:t>
            </a:r>
            <a:r>
              <a:rPr lang="pt-BR" dirty="0" err="1"/>
              <a:t>constructor</a:t>
            </a:r>
            <a:r>
              <a:rPr lang="pt-BR" dirty="0"/>
              <a:t> e um </a:t>
            </a:r>
            <a:r>
              <a:rPr lang="pt-BR" dirty="0" err="1"/>
              <a:t>state</a:t>
            </a:r>
            <a:r>
              <a:rPr lang="pt-BR" dirty="0"/>
              <a:t> “</a:t>
            </a:r>
            <a:r>
              <a:rPr lang="pt-BR" dirty="0">
                <a:solidFill>
                  <a:srgbClr val="C00000"/>
                </a:solidFill>
              </a:rPr>
              <a:t>numero</a:t>
            </a:r>
            <a:r>
              <a:rPr lang="pt-BR" dirty="0"/>
              <a:t>”</a:t>
            </a:r>
            <a:endParaRPr lang="pt-BR" dirty="0">
              <a:solidFill>
                <a:srgbClr val="C00000"/>
              </a:solidFill>
            </a:endParaRPr>
          </a:p>
        </p:txBody>
      </p:sp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F8904D46-AC14-483D-8361-77C765F50C9E}"/>
              </a:ext>
            </a:extLst>
          </p:cNvPr>
          <p:cNvSpPr/>
          <p:nvPr/>
        </p:nvSpPr>
        <p:spPr>
          <a:xfrm>
            <a:off x="3286125" y="4049865"/>
            <a:ext cx="3476625" cy="409575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58256430-8DF3-4F46-98F5-FDD6C4F0722E}"/>
              </a:ext>
            </a:extLst>
          </p:cNvPr>
          <p:cNvSpPr/>
          <p:nvPr/>
        </p:nvSpPr>
        <p:spPr>
          <a:xfrm>
            <a:off x="2505007" y="952500"/>
            <a:ext cx="1781243" cy="548068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672855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9899B7-DD7E-4ADC-9274-3973C45BB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39" y="238124"/>
            <a:ext cx="2000250" cy="2362201"/>
          </a:xfrm>
        </p:spPr>
        <p:txBody>
          <a:bodyPr>
            <a:noAutofit/>
          </a:bodyPr>
          <a:lstStyle/>
          <a:p>
            <a:r>
              <a:rPr lang="pt-BR" sz="2400" dirty="0"/>
              <a:t>Vamos agora criar as ações associadas aos botões “Vai” e “Limpar”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F37D9BE6-909A-4C7F-BBE0-DD254B394C50}"/>
              </a:ext>
            </a:extLst>
          </p:cNvPr>
          <p:cNvSpPr txBox="1"/>
          <p:nvPr/>
        </p:nvSpPr>
        <p:spPr>
          <a:xfrm>
            <a:off x="2000250" y="142874"/>
            <a:ext cx="6867525" cy="83869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class</a:t>
            </a:r>
            <a: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app</a:t>
            </a:r>
            <a: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pt-BR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extends</a:t>
            </a:r>
            <a: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pt-BR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Component</a:t>
            </a:r>
            <a: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{</a:t>
            </a:r>
          </a:p>
          <a:p>
            <a:r>
              <a:rPr lang="en-US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r>
              <a:rPr lang="en-US" sz="16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constructor</a:t>
            </a:r>
            <a:r>
              <a:rPr lang="en-US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1600" b="1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props</a:t>
            </a:r>
            <a:r>
              <a:rPr lang="en-US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 {</a:t>
            </a:r>
          </a:p>
          <a:p>
            <a:r>
              <a:rPr lang="en-US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lang="en-US" sz="16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super</a:t>
            </a:r>
            <a:r>
              <a:rPr lang="en-US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1600" b="1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props</a:t>
            </a:r>
            <a:r>
              <a:rPr lang="en-US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);</a:t>
            </a:r>
          </a:p>
          <a:p>
            <a:r>
              <a:rPr lang="en-US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lang="en-US" sz="1600" b="1" dirty="0" err="1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this</a:t>
            </a:r>
            <a:r>
              <a:rPr lang="en-US" sz="1600" b="1" dirty="0" err="1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en-US" sz="1600" b="1" dirty="0" err="1">
                <a:solidFill>
                  <a:srgbClr val="0070C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state</a:t>
            </a:r>
            <a:r>
              <a:rPr lang="en-US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en-US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{</a:t>
            </a:r>
          </a:p>
          <a:p>
            <a:r>
              <a:rPr lang="en-US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</a:t>
            </a:r>
            <a:r>
              <a:rPr lang="en-US" sz="1600" b="1" dirty="0" err="1">
                <a:solidFill>
                  <a:srgbClr val="7030A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numero</a:t>
            </a:r>
            <a:r>
              <a:rPr lang="en-US" sz="1600" b="1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1" dirty="0">
                <a:solidFill>
                  <a:srgbClr val="B5CEA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  <a:endParaRPr lang="en-US" sz="16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}</a:t>
            </a:r>
          </a:p>
          <a:p>
            <a:r>
              <a:rPr lang="en-US" sz="16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  </a:t>
            </a:r>
            <a: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render</a:t>
            </a:r>
            <a: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() 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kumimoji="0" lang="pt-BR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C586C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return</a:t>
            </a:r>
            <a: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</a:p>
          <a:p>
            <a: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      </a:t>
            </a:r>
            <a: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kumimoji="0" lang="pt-BR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View</a:t>
            </a:r>
            <a: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1" dirty="0" err="1">
                <a:solidFill>
                  <a:srgbClr val="C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sz="16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6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600" b="1" dirty="0" err="1">
                <a:solidFill>
                  <a:srgbClr val="0070C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sz="1600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600" b="1" dirty="0" err="1">
                <a:solidFill>
                  <a:srgbClr val="7030A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container</a:t>
            </a:r>
            <a:r>
              <a:rPr lang="pt-BR" sz="16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kumimoji="0" lang="pt-BR" sz="1600" b="1" i="0" u="none" strike="noStrike" kern="1200" cap="none" spc="0" normalizeH="0" baseline="0" noProof="0" dirty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</a:t>
            </a:r>
            <a:r>
              <a:rPr lang="pt-BR" sz="16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pt-BR" sz="16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Image</a:t>
            </a:r>
            <a:endParaRPr lang="pt-BR" sz="16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  </a:t>
            </a:r>
            <a:r>
              <a:rPr lang="pt-BR" sz="1600" b="1" dirty="0" err="1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source</a:t>
            </a:r>
            <a:r>
              <a:rPr lang="pt-BR" sz="16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6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600" b="1" dirty="0">
                <a:solidFill>
                  <a:schemeClr val="accent4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require</a:t>
            </a:r>
            <a:r>
              <a:rPr lang="pt-BR" sz="16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pt-BR" sz="1600" b="1" dirty="0">
                <a:solidFill>
                  <a:srgbClr val="CE917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'./</a:t>
            </a:r>
            <a:r>
              <a:rPr lang="pt-BR" sz="1600" b="1" dirty="0" err="1">
                <a:solidFill>
                  <a:srgbClr val="CE917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assets</a:t>
            </a:r>
            <a:r>
              <a:rPr lang="pt-BR" sz="1600" b="1" dirty="0">
                <a:solidFill>
                  <a:srgbClr val="CE917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/cronometro.png'</a:t>
            </a:r>
            <a:r>
              <a:rPr lang="pt-BR" sz="16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pt-BR" sz="16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endParaRPr lang="pt-BR" sz="16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  </a:t>
            </a:r>
            <a:r>
              <a:rPr lang="pt-BR" sz="1600" b="1" dirty="0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sz="16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6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600" b="1" dirty="0" err="1">
                <a:solidFill>
                  <a:srgbClr val="4FC1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sz="1600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600" b="1" dirty="0" err="1">
                <a:solidFill>
                  <a:srgbClr val="4EC9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cronometro</a:t>
            </a:r>
            <a:r>
              <a:rPr lang="pt-BR" sz="16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endParaRPr lang="pt-BR" sz="16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</a:t>
            </a:r>
            <a:r>
              <a:rPr lang="pt-BR" sz="16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/&gt;</a:t>
            </a:r>
          </a:p>
          <a:p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</a:t>
            </a:r>
            <a:r>
              <a:rPr lang="pt-BR" sz="16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pt-BR" sz="16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1" dirty="0">
                <a:solidFill>
                  <a:srgbClr val="CCCC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dirty="0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sz="1600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600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600" dirty="0" err="1">
                <a:solidFill>
                  <a:srgbClr val="4FC1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sz="1600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600" dirty="0" err="1">
                <a:solidFill>
                  <a:srgbClr val="4EC9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timer</a:t>
            </a:r>
            <a:r>
              <a:rPr lang="pt-BR" sz="1600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r>
              <a:rPr lang="pt-BR" sz="1600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</a:p>
          <a:p>
            <a:r>
              <a:rPr lang="pt-BR" sz="160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	</a:t>
            </a:r>
            <a:r>
              <a:rPr lang="pt-BR" sz="16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pt-BR" sz="16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pt-BR" sz="16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600" b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state</a:t>
            </a:r>
            <a:r>
              <a:rPr lang="pt-BR" sz="16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600" b="1" dirty="0" err="1">
                <a:solidFill>
                  <a:srgbClr val="7030A0"/>
                </a:solidFill>
                <a:effectLst/>
                <a:latin typeface="Consolas" panose="020B0609020204030204" pitchFamily="49" charset="0"/>
              </a:rPr>
              <a:t>numero</a:t>
            </a:r>
            <a:r>
              <a:rPr lang="pt-BR" sz="16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600" b="1" dirty="0" err="1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toFixed</a:t>
            </a:r>
            <a:r>
              <a:rPr lang="pt-BR" sz="1600" b="1" dirty="0">
                <a:effectLst/>
                <a:latin typeface="Consolas" panose="020B0609020204030204" pitchFamily="49" charset="0"/>
              </a:rPr>
              <a:t>(2)</a:t>
            </a:r>
            <a:r>
              <a:rPr lang="pt-BR" sz="16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}</a:t>
            </a:r>
            <a:endParaRPr lang="pt-BR" sz="1600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600" b="1" dirty="0">
                <a:solidFill>
                  <a:srgbClr val="80808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</a:t>
            </a:r>
            <a:r>
              <a:rPr lang="pt-BR" sz="16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&lt;/</a:t>
            </a:r>
            <a:r>
              <a:rPr lang="pt-BR" sz="16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r>
              <a:rPr lang="pt-BR" sz="16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</a:p>
          <a:p>
            <a:endParaRPr lang="pt-BR" sz="1600" b="1" dirty="0">
              <a:solidFill>
                <a:srgbClr val="80808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</a:t>
            </a:r>
            <a:r>
              <a:rPr lang="pt-BR" sz="16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pt-BR" sz="16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View</a:t>
            </a:r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1" dirty="0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sz="16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6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600" b="1" dirty="0" err="1">
                <a:solidFill>
                  <a:srgbClr val="4FC1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sz="1600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600" b="1" dirty="0" err="1">
                <a:solidFill>
                  <a:srgbClr val="4EC9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btnArea</a:t>
            </a:r>
            <a:r>
              <a:rPr lang="pt-BR" sz="16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r>
              <a:rPr lang="pt-BR" sz="16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pt-BR" sz="16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  </a:t>
            </a:r>
            <a:r>
              <a:rPr lang="pt-BR" sz="16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pt-BR" sz="16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TouchableOpacity</a:t>
            </a:r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1" dirty="0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sz="16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6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600" b="1" dirty="0" err="1">
                <a:solidFill>
                  <a:srgbClr val="4FC1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sz="1600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600" b="1" dirty="0" err="1">
                <a:solidFill>
                  <a:srgbClr val="4EC9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btn</a:t>
            </a:r>
            <a:r>
              <a:rPr lang="pt-BR" sz="16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r>
              <a:rPr lang="pt-BR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onPress</a:t>
            </a:r>
            <a:r>
              <a:rPr lang="pt-BR" sz="1600" b="1" dirty="0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={</a:t>
            </a:r>
            <a:r>
              <a:rPr lang="pt-BR" sz="1600" b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this.vai</a:t>
            </a: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pt-BR" sz="16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pt-BR" sz="16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    </a:t>
            </a:r>
            <a:r>
              <a:rPr lang="pt-BR" sz="16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pt-BR" sz="16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1" dirty="0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sz="16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6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600" b="1" dirty="0" err="1">
                <a:solidFill>
                  <a:srgbClr val="4FC1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sz="1600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600" b="1" dirty="0" err="1">
                <a:solidFill>
                  <a:srgbClr val="4EC9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btnTexto</a:t>
            </a:r>
            <a:r>
              <a:rPr lang="pt-BR" sz="16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r>
              <a:rPr lang="pt-BR" sz="16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pt-BR" sz="16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VAI</a:t>
            </a:r>
            <a:r>
              <a:rPr lang="pt-BR" sz="16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&lt;/</a:t>
            </a:r>
            <a:r>
              <a:rPr lang="pt-BR" sz="16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r>
              <a:rPr lang="pt-BR" sz="16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pt-BR" sz="16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  </a:t>
            </a:r>
            <a:r>
              <a:rPr lang="pt-BR" sz="16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&lt;/</a:t>
            </a:r>
            <a:r>
              <a:rPr lang="pt-BR" sz="16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TouchableOpacity</a:t>
            </a:r>
            <a:r>
              <a:rPr lang="pt-BR" sz="16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pt-BR" sz="16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  </a:t>
            </a:r>
            <a:r>
              <a:rPr lang="pt-BR" sz="16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pt-BR" sz="16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TouchableOpacity</a:t>
            </a:r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1" dirty="0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sz="16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6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600" b="1" dirty="0" err="1">
                <a:solidFill>
                  <a:srgbClr val="4FC1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sz="1600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600" b="1" dirty="0" err="1">
                <a:solidFill>
                  <a:srgbClr val="4EC9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btn</a:t>
            </a:r>
            <a:r>
              <a:rPr lang="pt-BR" sz="16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 </a:t>
            </a:r>
            <a:r>
              <a:rPr lang="pt-BR" sz="1600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onPress</a:t>
            </a:r>
            <a:r>
              <a:rPr lang="pt-BR" sz="1600" b="1" dirty="0">
                <a:solidFill>
                  <a:srgbClr val="0070C0"/>
                </a:solidFill>
                <a:latin typeface="Consolas" panose="020B0609020204030204" pitchFamily="49" charset="0"/>
              </a:rPr>
              <a:t>={</a:t>
            </a:r>
            <a:r>
              <a:rPr lang="pt-BR" sz="1600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this.limpa</a:t>
            </a:r>
            <a:r>
              <a:rPr lang="pt-BR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pt-BR" sz="16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pt-BR" sz="16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    </a:t>
            </a:r>
            <a:r>
              <a:rPr lang="pt-BR" sz="16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pt-BR" sz="16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1" dirty="0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sz="16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6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600" b="1" dirty="0" err="1">
                <a:solidFill>
                  <a:srgbClr val="4FC1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sz="1600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600" b="1" dirty="0" err="1">
                <a:solidFill>
                  <a:srgbClr val="4EC9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btnTexto</a:t>
            </a:r>
            <a:r>
              <a:rPr lang="pt-BR" sz="16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r>
              <a:rPr lang="pt-BR" sz="16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pt-BR" sz="16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LIMPA</a:t>
            </a:r>
            <a:r>
              <a:rPr lang="pt-BR" sz="16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&lt;/</a:t>
            </a:r>
            <a:r>
              <a:rPr lang="pt-BR" sz="16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r>
              <a:rPr lang="pt-BR" sz="16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pt-BR" sz="16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  </a:t>
            </a:r>
            <a:r>
              <a:rPr lang="pt-BR" sz="16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&lt;/</a:t>
            </a:r>
            <a:r>
              <a:rPr lang="pt-BR" sz="16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TouchableOpacity</a:t>
            </a:r>
            <a:r>
              <a:rPr lang="pt-BR" sz="16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pt-BR" sz="16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</a:t>
            </a:r>
            <a:r>
              <a:rPr lang="pt-BR" sz="16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&lt;/</a:t>
            </a:r>
            <a:r>
              <a:rPr lang="pt-BR" sz="16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View</a:t>
            </a:r>
            <a:r>
              <a:rPr lang="pt-BR" sz="16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pt-BR" sz="16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sz="16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      </a:t>
            </a:r>
            <a: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&lt;/</a:t>
            </a:r>
            <a:r>
              <a:rPr kumimoji="0" lang="pt-BR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View</a:t>
            </a:r>
            <a: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kumimoji="0" lang="pt-BR" sz="1600" b="1" i="0" u="none" strike="noStrike" kern="1200" cap="none" spc="0" normalizeH="0" baseline="0" noProof="0" dirty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    );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  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100" b="1" i="0" u="none" strike="noStrike" kern="1200" cap="none" spc="0" normalizeH="0" baseline="0" noProof="0" dirty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600" b="1" i="0" u="none" strike="noStrike" kern="1200" cap="none" spc="0" normalizeH="0" baseline="0" noProof="0" dirty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E71D50F2-2502-4B7A-BEE7-9F08272A0F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36974" y="0"/>
            <a:ext cx="3166802" cy="6858000"/>
          </a:xfrm>
          <a:prstGeom prst="round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3F9F8484-7495-4B49-9C25-36524557084E}"/>
              </a:ext>
            </a:extLst>
          </p:cNvPr>
          <p:cNvSpPr txBox="1"/>
          <p:nvPr/>
        </p:nvSpPr>
        <p:spPr>
          <a:xfrm rot="20800713">
            <a:off x="8682795" y="4746963"/>
            <a:ext cx="2194075" cy="147732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dirty="0"/>
              <a:t>Criando o evento “</a:t>
            </a:r>
            <a:r>
              <a:rPr lang="pt-BR" dirty="0" err="1">
                <a:solidFill>
                  <a:srgbClr val="C00000"/>
                </a:solidFill>
              </a:rPr>
              <a:t>onPress</a:t>
            </a:r>
            <a:r>
              <a:rPr lang="pt-BR" dirty="0">
                <a:solidFill>
                  <a:srgbClr val="C00000"/>
                </a:solidFill>
              </a:rPr>
              <a:t>”</a:t>
            </a:r>
            <a:r>
              <a:rPr lang="pt-BR" dirty="0"/>
              <a:t> em ambos botões e associando uma função (“</a:t>
            </a:r>
            <a:r>
              <a:rPr lang="pt-BR" dirty="0">
                <a:solidFill>
                  <a:srgbClr val="C00000"/>
                </a:solidFill>
              </a:rPr>
              <a:t>vai</a:t>
            </a:r>
            <a:r>
              <a:rPr lang="pt-BR" dirty="0"/>
              <a:t>” e “</a:t>
            </a:r>
            <a:r>
              <a:rPr lang="pt-BR" dirty="0">
                <a:solidFill>
                  <a:srgbClr val="C00000"/>
                </a:solidFill>
              </a:rPr>
              <a:t>limpa</a:t>
            </a:r>
            <a:r>
              <a:rPr lang="pt-BR" dirty="0"/>
              <a:t>”)</a:t>
            </a:r>
            <a:endParaRPr lang="pt-BR" dirty="0">
              <a:solidFill>
                <a:srgbClr val="C00000"/>
              </a:solidFill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64D55DEB-5BB3-4F9A-9AEA-B27012947593}"/>
              </a:ext>
            </a:extLst>
          </p:cNvPr>
          <p:cNvSpPr txBox="1"/>
          <p:nvPr/>
        </p:nvSpPr>
        <p:spPr>
          <a:xfrm rot="20800713">
            <a:off x="4858271" y="475387"/>
            <a:ext cx="2194075" cy="646331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dirty="0"/>
              <a:t>Criando funções e dando um </a:t>
            </a:r>
            <a:r>
              <a:rPr lang="pt-BR" dirty="0" err="1"/>
              <a:t>bind</a:t>
            </a:r>
            <a:endParaRPr lang="pt-BR" dirty="0">
              <a:solidFill>
                <a:srgbClr val="C00000"/>
              </a:solidFill>
            </a:endParaRPr>
          </a:p>
        </p:txBody>
      </p:sp>
      <p:sp>
        <p:nvSpPr>
          <p:cNvPr id="3" name="Retângulo: Cantos Arredondados 2">
            <a:extLst>
              <a:ext uri="{FF2B5EF4-FFF2-40B4-BE49-F238E27FC236}">
                <a16:creationId xmlns:a16="http://schemas.microsoft.com/office/drawing/2014/main" id="{BC58FEDF-E326-4A88-8706-80DD54539771}"/>
              </a:ext>
            </a:extLst>
          </p:cNvPr>
          <p:cNvSpPr/>
          <p:nvPr/>
        </p:nvSpPr>
        <p:spPr>
          <a:xfrm>
            <a:off x="6276975" y="5019675"/>
            <a:ext cx="2181225" cy="409575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11FF22E6-3FE5-4390-BE84-F707347C6FF3}"/>
              </a:ext>
            </a:extLst>
          </p:cNvPr>
          <p:cNvSpPr/>
          <p:nvPr/>
        </p:nvSpPr>
        <p:spPr>
          <a:xfrm>
            <a:off x="6276975" y="5736987"/>
            <a:ext cx="2265139" cy="409575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8668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9899B7-DD7E-4ADC-9274-3973C45BB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39" y="238124"/>
            <a:ext cx="2000250" cy="2362201"/>
          </a:xfrm>
        </p:spPr>
        <p:txBody>
          <a:bodyPr>
            <a:noAutofit/>
          </a:bodyPr>
          <a:lstStyle/>
          <a:p>
            <a:r>
              <a:rPr lang="pt-BR" sz="2400" dirty="0"/>
              <a:t>Vamos agora criar as ações associadas aos botões “Vai” e “Limpar”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F37D9BE6-909A-4C7F-BBE0-DD254B394C50}"/>
              </a:ext>
            </a:extLst>
          </p:cNvPr>
          <p:cNvSpPr txBox="1"/>
          <p:nvPr/>
        </p:nvSpPr>
        <p:spPr>
          <a:xfrm>
            <a:off x="1922019" y="85724"/>
            <a:ext cx="6867525" cy="8225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 err="1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class</a:t>
            </a: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app</a:t>
            </a: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pt-BR" sz="1400" b="1" i="0" u="none" strike="noStrike" kern="1200" cap="none" spc="0" normalizeH="0" baseline="0" noProof="0" dirty="0" err="1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extends</a:t>
            </a: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pt-BR" sz="1400" b="1" i="0" u="none" strike="noStrike" kern="1200" cap="none" spc="0" normalizeH="0" baseline="0" noProof="0" dirty="0" err="1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Component</a:t>
            </a: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{</a:t>
            </a:r>
          </a:p>
          <a:p>
            <a:r>
              <a:rPr lang="en-US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r>
              <a:rPr lang="en-US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constructor</a:t>
            </a:r>
            <a:r>
              <a:rPr lang="en-US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1400" b="1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props</a:t>
            </a:r>
            <a:r>
              <a:rPr lang="en-US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 {</a:t>
            </a:r>
          </a:p>
          <a:p>
            <a:r>
              <a:rPr lang="en-US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lang="en-US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super</a:t>
            </a:r>
            <a:r>
              <a:rPr lang="en-US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1400" b="1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props</a:t>
            </a:r>
            <a:r>
              <a:rPr lang="en-US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);</a:t>
            </a:r>
          </a:p>
          <a:p>
            <a:r>
              <a:rPr lang="en-US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lang="en-US" sz="1400" b="1" dirty="0" err="1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this</a:t>
            </a:r>
            <a:r>
              <a:rPr lang="en-US" sz="1400" b="1" dirty="0" err="1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en-US" sz="1400" b="1" dirty="0" err="1">
                <a:solidFill>
                  <a:srgbClr val="0070C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state</a:t>
            </a:r>
            <a:r>
              <a:rPr lang="en-US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en-US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{</a:t>
            </a:r>
          </a:p>
          <a:p>
            <a:r>
              <a:rPr lang="en-US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</a:t>
            </a:r>
            <a:r>
              <a:rPr lang="en-US" sz="1400" b="1" dirty="0" err="1">
                <a:solidFill>
                  <a:srgbClr val="7030A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numero</a:t>
            </a:r>
            <a:r>
              <a:rPr lang="en-US" sz="1400" b="1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b="1" dirty="0">
                <a:solidFill>
                  <a:srgbClr val="B5CEA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  <a:endParaRPr lang="en-US" sz="14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4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}</a:t>
            </a:r>
          </a:p>
          <a:p>
            <a:r>
              <a:rPr lang="en-US" sz="14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  </a:t>
            </a:r>
            <a:r>
              <a:rPr lang="en-US" sz="1400" b="1" dirty="0" err="1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</a:t>
            </a:r>
            <a:r>
              <a:rPr lang="en-US" sz="1400" b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.vai</a:t>
            </a:r>
            <a:r>
              <a:rPr lang="en-US" sz="14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en-US" sz="1400" b="1" dirty="0" err="1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</a:t>
            </a:r>
            <a:r>
              <a:rPr lang="en-US" sz="1400" b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.vai.</a:t>
            </a:r>
            <a:r>
              <a:rPr lang="en-US" sz="1400" b="1" dirty="0" err="1">
                <a:solidFill>
                  <a:srgbClr val="6E38B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bind</a:t>
            </a:r>
            <a:r>
              <a:rPr lang="en-US" sz="14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1400" b="1" dirty="0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</a:t>
            </a:r>
            <a:r>
              <a:rPr lang="en-US" sz="14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);</a:t>
            </a:r>
          </a:p>
          <a:p>
            <a:r>
              <a:rPr lang="en-US" sz="14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  </a:t>
            </a:r>
            <a:r>
              <a:rPr lang="en-US" sz="1400" b="1" dirty="0" err="1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</a:t>
            </a:r>
            <a:r>
              <a:rPr lang="en-US" sz="1400" b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.limpa</a:t>
            </a:r>
            <a:r>
              <a:rPr lang="en-US" sz="14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en-US" sz="1400" b="1" dirty="0" err="1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</a:t>
            </a:r>
            <a:r>
              <a:rPr lang="en-US" sz="1400" b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.limpa.</a:t>
            </a:r>
            <a:r>
              <a:rPr lang="en-US" sz="1400" b="1" dirty="0" err="1">
                <a:solidFill>
                  <a:srgbClr val="6E38B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bind</a:t>
            </a:r>
            <a:r>
              <a:rPr lang="en-US" sz="14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(this); </a:t>
            </a:r>
          </a:p>
          <a:p>
            <a:r>
              <a:rPr lang="en-US" sz="14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6E38B6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 vai() {  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6E38B6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 limpa() {  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  </a:t>
            </a: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render</a:t>
            </a: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() 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kumimoji="0" lang="pt-BR" sz="1400" b="1" i="0" u="none" strike="noStrike" kern="1200" cap="none" spc="0" normalizeH="0" baseline="0" noProof="0" dirty="0" err="1">
                <a:ln>
                  <a:noFill/>
                </a:ln>
                <a:solidFill>
                  <a:srgbClr val="C586C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return</a:t>
            </a: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</a:p>
          <a:p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      </a:t>
            </a: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kumimoji="0" lang="pt-BR" sz="1400" b="1" i="0" u="none" strike="noStrike" kern="1200" cap="none" spc="0" normalizeH="0" baseline="0" noProof="0" dirty="0" err="1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View</a:t>
            </a: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400" b="1" dirty="0" err="1">
                <a:solidFill>
                  <a:srgbClr val="C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sz="14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400" b="1" dirty="0" err="1">
                <a:solidFill>
                  <a:srgbClr val="0070C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sz="1400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400" b="1" dirty="0" err="1">
                <a:solidFill>
                  <a:srgbClr val="7030A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container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kumimoji="0" lang="pt-BR" sz="1400" b="1" i="0" u="none" strike="noStrike" kern="1200" cap="none" spc="0" normalizeH="0" baseline="0" noProof="0" dirty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pt-BR" sz="14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Image</a:t>
            </a:r>
            <a:endParaRPr lang="pt-BR" sz="14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  </a:t>
            </a:r>
            <a:r>
              <a:rPr lang="pt-BR" sz="1400" b="1" dirty="0" err="1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source</a:t>
            </a:r>
            <a:r>
              <a:rPr lang="pt-BR" sz="14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400" b="1" dirty="0">
                <a:solidFill>
                  <a:schemeClr val="accent4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require</a:t>
            </a:r>
            <a:r>
              <a:rPr lang="pt-BR" sz="14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pt-BR" sz="1400" b="1" dirty="0">
                <a:solidFill>
                  <a:srgbClr val="CE917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'./</a:t>
            </a:r>
            <a:r>
              <a:rPr lang="pt-BR" sz="1400" b="1" dirty="0" err="1">
                <a:solidFill>
                  <a:srgbClr val="CE917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assets</a:t>
            </a:r>
            <a:r>
              <a:rPr lang="pt-BR" sz="1400" b="1" dirty="0">
                <a:solidFill>
                  <a:srgbClr val="CE917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/cronometro.png'</a:t>
            </a:r>
            <a:r>
              <a:rPr lang="pt-BR" sz="14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endParaRPr lang="pt-BR" sz="14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  </a:t>
            </a:r>
            <a:r>
              <a:rPr lang="pt-BR" sz="1400" b="1" dirty="0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sz="14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400" b="1" dirty="0" err="1">
                <a:solidFill>
                  <a:srgbClr val="4FC1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sz="1400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400" b="1" dirty="0" err="1">
                <a:solidFill>
                  <a:srgbClr val="4EC9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cronometro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endParaRPr lang="pt-BR" sz="14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/&gt;</a:t>
            </a: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pt-BR" sz="14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400" b="1" dirty="0">
                <a:solidFill>
                  <a:srgbClr val="CCCC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400" dirty="0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sz="1400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400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400" dirty="0" err="1">
                <a:solidFill>
                  <a:srgbClr val="4FC1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sz="1400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400" dirty="0" err="1">
                <a:solidFill>
                  <a:srgbClr val="4EC9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timer</a:t>
            </a:r>
            <a:r>
              <a:rPr lang="pt-BR" sz="1400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r>
              <a:rPr lang="pt-BR" sz="1400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</a:p>
          <a:p>
            <a:r>
              <a:rPr lang="pt-BR" sz="140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	</a:t>
            </a:r>
            <a:r>
              <a:rPr lang="pt-BR" sz="14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pt-BR" sz="14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pt-BR" sz="14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400" b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state</a:t>
            </a:r>
            <a:r>
              <a:rPr lang="pt-BR" sz="14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400" b="1" dirty="0" err="1">
                <a:solidFill>
                  <a:srgbClr val="7030A0"/>
                </a:solidFill>
                <a:effectLst/>
                <a:latin typeface="Consolas" panose="020B0609020204030204" pitchFamily="49" charset="0"/>
              </a:rPr>
              <a:t>numero</a:t>
            </a:r>
            <a:r>
              <a:rPr lang="pt-BR" sz="14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400" b="1" dirty="0" err="1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toFixed</a:t>
            </a:r>
            <a:r>
              <a:rPr lang="pt-BR" sz="1400" b="1" dirty="0">
                <a:effectLst/>
                <a:latin typeface="Consolas" panose="020B0609020204030204" pitchFamily="49" charset="0"/>
              </a:rPr>
              <a:t>(2)</a:t>
            </a:r>
            <a:r>
              <a:rPr lang="pt-BR" sz="14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}</a:t>
            </a:r>
            <a:endParaRPr lang="pt-BR" sz="1400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1" dirty="0">
                <a:solidFill>
                  <a:srgbClr val="80808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&lt;/</a:t>
            </a:r>
            <a:r>
              <a:rPr lang="pt-BR" sz="14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</a:p>
          <a:p>
            <a:endParaRPr lang="pt-BR" sz="1400" b="1" dirty="0">
              <a:solidFill>
                <a:srgbClr val="80808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pt-BR" sz="14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View</a:t>
            </a:r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400" b="1" dirty="0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sz="14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400" b="1" dirty="0" err="1">
                <a:solidFill>
                  <a:srgbClr val="4FC1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sz="1400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400" b="1" dirty="0" err="1">
                <a:solidFill>
                  <a:srgbClr val="4EC9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btnArea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pt-BR" sz="14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  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pt-BR" sz="14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TouchableOpacity</a:t>
            </a:r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400" b="1" dirty="0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sz="14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400" b="1" dirty="0" err="1">
                <a:solidFill>
                  <a:srgbClr val="4FC1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sz="1400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400" b="1" dirty="0" err="1">
                <a:solidFill>
                  <a:srgbClr val="4EC9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btn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r>
              <a:rPr lang="pt-BR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onPress</a:t>
            </a:r>
            <a:r>
              <a:rPr lang="pt-BR" sz="1400" b="1" dirty="0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={</a:t>
            </a:r>
            <a:r>
              <a:rPr lang="pt-BR" sz="1400" b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this.vai</a:t>
            </a:r>
            <a:r>
              <a:rPr lang="pt-BR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pt-BR" sz="14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    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pt-BR" sz="14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400" b="1" dirty="0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sz="14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400" b="1" dirty="0" err="1">
                <a:solidFill>
                  <a:srgbClr val="4FC1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sz="1400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400" b="1" dirty="0" err="1">
                <a:solidFill>
                  <a:srgbClr val="4EC9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btnTexto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pt-BR" sz="14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VAI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&lt;/</a:t>
            </a:r>
            <a:r>
              <a:rPr lang="pt-BR" sz="14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pt-BR" sz="14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  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&lt;/</a:t>
            </a:r>
            <a:r>
              <a:rPr lang="pt-BR" sz="14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TouchableOpacity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pt-BR" sz="14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  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pt-BR" sz="14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TouchableOpacity</a:t>
            </a:r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400" b="1" dirty="0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sz="14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400" b="1" dirty="0" err="1">
                <a:solidFill>
                  <a:srgbClr val="4FC1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sz="1400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400" b="1" dirty="0" err="1">
                <a:solidFill>
                  <a:srgbClr val="4EC9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btn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 </a:t>
            </a:r>
            <a:r>
              <a:rPr lang="pt-BR" sz="1400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onPress</a:t>
            </a:r>
            <a:r>
              <a:rPr lang="pt-BR" sz="1400" b="1" dirty="0">
                <a:solidFill>
                  <a:srgbClr val="0070C0"/>
                </a:solidFill>
                <a:latin typeface="Consolas" panose="020B0609020204030204" pitchFamily="49" charset="0"/>
              </a:rPr>
              <a:t>={</a:t>
            </a:r>
            <a:r>
              <a:rPr lang="pt-BR" sz="1400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this.limpa</a:t>
            </a:r>
            <a:r>
              <a:rPr lang="pt-BR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pt-BR" sz="14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    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pt-BR" sz="14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400" b="1" dirty="0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sz="14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400" b="1" dirty="0" err="1">
                <a:solidFill>
                  <a:srgbClr val="4FC1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sz="1400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400" b="1" dirty="0" err="1">
                <a:solidFill>
                  <a:srgbClr val="4EC9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btnTexto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pt-BR" sz="14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LIMPA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&lt;/</a:t>
            </a:r>
            <a:r>
              <a:rPr lang="pt-BR" sz="14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pt-BR" sz="14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  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&lt;/</a:t>
            </a:r>
            <a:r>
              <a:rPr lang="pt-BR" sz="14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TouchableOpacity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pt-BR" sz="14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&lt;/</a:t>
            </a:r>
            <a:r>
              <a:rPr lang="pt-BR" sz="14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View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pt-BR" sz="14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sz="14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      </a:t>
            </a: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&lt;/</a:t>
            </a:r>
            <a:r>
              <a:rPr kumimoji="0" lang="pt-BR" sz="1400" b="1" i="0" u="none" strike="noStrike" kern="1200" cap="none" spc="0" normalizeH="0" baseline="0" noProof="0" dirty="0" err="1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View</a:t>
            </a: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kumimoji="0" lang="pt-BR" sz="1400" b="1" i="0" u="none" strike="noStrike" kern="1200" cap="none" spc="0" normalizeH="0" baseline="0" noProof="0" dirty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    );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  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050" b="1" i="0" u="none" strike="noStrike" kern="1200" cap="none" spc="0" normalizeH="0" baseline="0" noProof="0" dirty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400" b="1" i="0" u="none" strike="noStrike" kern="1200" cap="none" spc="0" normalizeH="0" baseline="0" noProof="0" dirty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E71D50F2-2502-4B7A-BEE7-9F08272A0F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36974" y="0"/>
            <a:ext cx="3166802" cy="6858000"/>
          </a:xfrm>
          <a:prstGeom prst="round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3F9F8484-7495-4B49-9C25-36524557084E}"/>
              </a:ext>
            </a:extLst>
          </p:cNvPr>
          <p:cNvSpPr txBox="1"/>
          <p:nvPr/>
        </p:nvSpPr>
        <p:spPr>
          <a:xfrm rot="20800713">
            <a:off x="8141744" y="4818788"/>
            <a:ext cx="2770315" cy="120032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dirty="0"/>
              <a:t>Criando o evento “</a:t>
            </a:r>
            <a:r>
              <a:rPr lang="pt-BR" dirty="0" err="1">
                <a:solidFill>
                  <a:srgbClr val="C00000"/>
                </a:solidFill>
              </a:rPr>
              <a:t>onPress</a:t>
            </a:r>
            <a:r>
              <a:rPr lang="pt-BR" dirty="0">
                <a:solidFill>
                  <a:srgbClr val="C00000"/>
                </a:solidFill>
              </a:rPr>
              <a:t>”</a:t>
            </a:r>
            <a:r>
              <a:rPr lang="pt-BR" dirty="0"/>
              <a:t> em ambos botões e associando uma função (“</a:t>
            </a:r>
            <a:r>
              <a:rPr lang="pt-BR" dirty="0">
                <a:solidFill>
                  <a:srgbClr val="C00000"/>
                </a:solidFill>
              </a:rPr>
              <a:t>vai</a:t>
            </a:r>
            <a:r>
              <a:rPr lang="pt-BR" dirty="0"/>
              <a:t>” e “</a:t>
            </a:r>
            <a:r>
              <a:rPr lang="pt-BR" dirty="0">
                <a:solidFill>
                  <a:srgbClr val="C00000"/>
                </a:solidFill>
              </a:rPr>
              <a:t>limpa</a:t>
            </a:r>
            <a:r>
              <a:rPr lang="pt-BR" dirty="0"/>
              <a:t>”)</a:t>
            </a:r>
            <a:endParaRPr lang="pt-BR" dirty="0">
              <a:solidFill>
                <a:srgbClr val="C00000"/>
              </a:solidFill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64D55DEB-5BB3-4F9A-9AEA-B27012947593}"/>
              </a:ext>
            </a:extLst>
          </p:cNvPr>
          <p:cNvSpPr txBox="1"/>
          <p:nvPr/>
        </p:nvSpPr>
        <p:spPr>
          <a:xfrm rot="20800713">
            <a:off x="5532259" y="1096058"/>
            <a:ext cx="2194075" cy="646331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dirty="0"/>
              <a:t>Criando funções e dando um </a:t>
            </a:r>
            <a:r>
              <a:rPr lang="pt-BR" dirty="0" err="1"/>
              <a:t>bind</a:t>
            </a:r>
            <a:endParaRPr lang="pt-BR" dirty="0">
              <a:solidFill>
                <a:srgbClr val="C00000"/>
              </a:solidFill>
            </a:endParaRPr>
          </a:p>
        </p:txBody>
      </p:sp>
      <p:sp>
        <p:nvSpPr>
          <p:cNvPr id="3" name="Retângulo: Cantos Arredondados 2">
            <a:extLst>
              <a:ext uri="{FF2B5EF4-FFF2-40B4-BE49-F238E27FC236}">
                <a16:creationId xmlns:a16="http://schemas.microsoft.com/office/drawing/2014/main" id="{BC58FEDF-E326-4A88-8706-80DD54539771}"/>
              </a:ext>
            </a:extLst>
          </p:cNvPr>
          <p:cNvSpPr/>
          <p:nvPr/>
        </p:nvSpPr>
        <p:spPr>
          <a:xfrm>
            <a:off x="5694341" y="5242763"/>
            <a:ext cx="2181225" cy="330438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11FF22E6-3FE5-4390-BE84-F707347C6FF3}"/>
              </a:ext>
            </a:extLst>
          </p:cNvPr>
          <p:cNvSpPr/>
          <p:nvPr/>
        </p:nvSpPr>
        <p:spPr>
          <a:xfrm>
            <a:off x="5694341" y="5866628"/>
            <a:ext cx="2265139" cy="330438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AE4BCF23-9F11-478C-9500-CB271FDB607B}"/>
              </a:ext>
            </a:extLst>
          </p:cNvPr>
          <p:cNvSpPr/>
          <p:nvPr/>
        </p:nvSpPr>
        <p:spPr>
          <a:xfrm>
            <a:off x="1949472" y="1390650"/>
            <a:ext cx="3290413" cy="1226507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902903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9899B7-DD7E-4ADC-9274-3973C45BB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39" y="238124"/>
            <a:ext cx="2000250" cy="2362201"/>
          </a:xfrm>
        </p:spPr>
        <p:txBody>
          <a:bodyPr>
            <a:noAutofit/>
          </a:bodyPr>
          <a:lstStyle/>
          <a:p>
            <a:r>
              <a:rPr lang="pt-BR" sz="2400" dirty="0"/>
              <a:t>Testando os botões “Vai” e “Limpar”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F37D9BE6-909A-4C7F-BBE0-DD254B394C50}"/>
              </a:ext>
            </a:extLst>
          </p:cNvPr>
          <p:cNvSpPr txBox="1"/>
          <p:nvPr/>
        </p:nvSpPr>
        <p:spPr>
          <a:xfrm>
            <a:off x="1922019" y="85724"/>
            <a:ext cx="6867525" cy="8225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 err="1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class</a:t>
            </a: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app</a:t>
            </a: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pt-BR" sz="1400" b="1" i="0" u="none" strike="noStrike" kern="1200" cap="none" spc="0" normalizeH="0" baseline="0" noProof="0" dirty="0" err="1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extends</a:t>
            </a: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pt-BR" sz="1400" b="1" i="0" u="none" strike="noStrike" kern="1200" cap="none" spc="0" normalizeH="0" baseline="0" noProof="0" dirty="0" err="1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Component</a:t>
            </a: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{</a:t>
            </a:r>
          </a:p>
          <a:p>
            <a:r>
              <a:rPr lang="en-US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r>
              <a:rPr lang="en-US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constructor</a:t>
            </a:r>
            <a:r>
              <a:rPr lang="en-US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1400" b="1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props</a:t>
            </a:r>
            <a:r>
              <a:rPr lang="en-US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 {</a:t>
            </a:r>
          </a:p>
          <a:p>
            <a:r>
              <a:rPr lang="en-US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lang="en-US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super</a:t>
            </a:r>
            <a:r>
              <a:rPr lang="en-US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1400" b="1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props</a:t>
            </a:r>
            <a:r>
              <a:rPr lang="en-US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);</a:t>
            </a:r>
          </a:p>
          <a:p>
            <a:r>
              <a:rPr lang="en-US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lang="en-US" sz="1400" b="1" dirty="0" err="1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this</a:t>
            </a:r>
            <a:r>
              <a:rPr lang="en-US" sz="1400" b="1" dirty="0" err="1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en-US" sz="1400" b="1" dirty="0" err="1">
                <a:solidFill>
                  <a:srgbClr val="0070C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state</a:t>
            </a:r>
            <a:r>
              <a:rPr lang="en-US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en-US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{</a:t>
            </a:r>
          </a:p>
          <a:p>
            <a:r>
              <a:rPr lang="en-US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</a:t>
            </a:r>
            <a:r>
              <a:rPr lang="en-US" sz="1400" b="1" dirty="0" err="1">
                <a:solidFill>
                  <a:srgbClr val="7030A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numero</a:t>
            </a:r>
            <a:r>
              <a:rPr lang="en-US" sz="1400" b="1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b="1" dirty="0">
                <a:solidFill>
                  <a:srgbClr val="B5CEA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  <a:endParaRPr lang="en-US" sz="14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4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}</a:t>
            </a:r>
          </a:p>
          <a:p>
            <a:r>
              <a:rPr lang="en-US" sz="14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  </a:t>
            </a:r>
            <a:r>
              <a:rPr lang="en-US" sz="1400" b="1" dirty="0" err="1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</a:t>
            </a:r>
            <a:r>
              <a:rPr lang="en-US" sz="1400" b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.vai</a:t>
            </a:r>
            <a:r>
              <a:rPr lang="en-US" sz="14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en-US" sz="1400" b="1" dirty="0" err="1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</a:t>
            </a:r>
            <a:r>
              <a:rPr lang="en-US" sz="1400" b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.vai.</a:t>
            </a:r>
            <a:r>
              <a:rPr lang="en-US" sz="1400" b="1" dirty="0" err="1">
                <a:solidFill>
                  <a:srgbClr val="6E38B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bind</a:t>
            </a:r>
            <a:r>
              <a:rPr lang="en-US" sz="14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1400" b="1" dirty="0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</a:t>
            </a:r>
            <a:r>
              <a:rPr lang="en-US" sz="14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);</a:t>
            </a:r>
          </a:p>
          <a:p>
            <a:r>
              <a:rPr lang="en-US" sz="14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  </a:t>
            </a:r>
            <a:r>
              <a:rPr lang="en-US" sz="1400" b="1" dirty="0" err="1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</a:t>
            </a:r>
            <a:r>
              <a:rPr lang="en-US" sz="1400" b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.limpa</a:t>
            </a:r>
            <a:r>
              <a:rPr lang="en-US" sz="14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en-US" sz="1400" b="1" dirty="0" err="1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</a:t>
            </a:r>
            <a:r>
              <a:rPr lang="en-US" sz="1400" b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.limpa.</a:t>
            </a:r>
            <a:r>
              <a:rPr lang="en-US" sz="1400" b="1" dirty="0" err="1">
                <a:solidFill>
                  <a:srgbClr val="6E38B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bind</a:t>
            </a:r>
            <a:r>
              <a:rPr lang="en-US" sz="14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(this); </a:t>
            </a:r>
          </a:p>
          <a:p>
            <a:r>
              <a:rPr lang="en-US" sz="14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6E38B6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vai(){ </a:t>
            </a:r>
            <a:r>
              <a:rPr kumimoji="0" lang="pt-BR" sz="1400" b="1" i="0" u="none" strike="noStrike" kern="1200" cap="none" spc="0" normalizeH="0" baseline="0" noProof="0" dirty="0" err="1">
                <a:ln>
                  <a:noFill/>
                </a:ln>
                <a:solidFill>
                  <a:srgbClr val="6E38B6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alert</a:t>
            </a: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6E38B6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('Vai') 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6E38B6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 limpa(){ </a:t>
            </a:r>
            <a:r>
              <a:rPr kumimoji="0" lang="pt-BR" sz="1400" b="1" i="0" u="none" strike="noStrike" kern="1200" cap="none" spc="0" normalizeH="0" baseline="0" noProof="0" dirty="0" err="1">
                <a:ln>
                  <a:noFill/>
                </a:ln>
                <a:solidFill>
                  <a:srgbClr val="6E38B6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alert</a:t>
            </a: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6E38B6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('Limpa’) 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  </a:t>
            </a: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render</a:t>
            </a: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() 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kumimoji="0" lang="pt-BR" sz="1400" b="1" i="0" u="none" strike="noStrike" kern="1200" cap="none" spc="0" normalizeH="0" baseline="0" noProof="0" dirty="0" err="1">
                <a:ln>
                  <a:noFill/>
                </a:ln>
                <a:solidFill>
                  <a:srgbClr val="C586C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return</a:t>
            </a: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</a:p>
          <a:p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      </a:t>
            </a: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kumimoji="0" lang="pt-BR" sz="1400" b="1" i="0" u="none" strike="noStrike" kern="1200" cap="none" spc="0" normalizeH="0" baseline="0" noProof="0" dirty="0" err="1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View</a:t>
            </a: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400" b="1" dirty="0" err="1">
                <a:solidFill>
                  <a:srgbClr val="C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sz="14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400" b="1" dirty="0" err="1">
                <a:solidFill>
                  <a:srgbClr val="0070C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sz="1400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400" b="1" dirty="0" err="1">
                <a:solidFill>
                  <a:srgbClr val="7030A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container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kumimoji="0" lang="pt-BR" sz="1400" b="1" i="0" u="none" strike="noStrike" kern="1200" cap="none" spc="0" normalizeH="0" baseline="0" noProof="0" dirty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pt-BR" sz="14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Image</a:t>
            </a:r>
            <a:endParaRPr lang="pt-BR" sz="14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  </a:t>
            </a:r>
            <a:r>
              <a:rPr lang="pt-BR" sz="1400" b="1" dirty="0" err="1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source</a:t>
            </a:r>
            <a:r>
              <a:rPr lang="pt-BR" sz="14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400" b="1" dirty="0">
                <a:solidFill>
                  <a:schemeClr val="accent4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require</a:t>
            </a:r>
            <a:r>
              <a:rPr lang="pt-BR" sz="14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pt-BR" sz="1400" b="1" dirty="0">
                <a:solidFill>
                  <a:srgbClr val="CE917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'./</a:t>
            </a:r>
            <a:r>
              <a:rPr lang="pt-BR" sz="1400" b="1" dirty="0" err="1">
                <a:solidFill>
                  <a:srgbClr val="CE917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assets</a:t>
            </a:r>
            <a:r>
              <a:rPr lang="pt-BR" sz="1400" b="1" dirty="0">
                <a:solidFill>
                  <a:srgbClr val="CE917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/cronometro.png'</a:t>
            </a:r>
            <a:r>
              <a:rPr lang="pt-BR" sz="14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endParaRPr lang="pt-BR" sz="14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  </a:t>
            </a:r>
            <a:r>
              <a:rPr lang="pt-BR" sz="1400" b="1" dirty="0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sz="14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400" b="1" dirty="0" err="1">
                <a:solidFill>
                  <a:srgbClr val="4FC1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sz="1400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400" b="1" dirty="0" err="1">
                <a:solidFill>
                  <a:srgbClr val="4EC9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cronometro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endParaRPr lang="pt-BR" sz="14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/&gt;</a:t>
            </a: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pt-BR" sz="14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400" b="1" dirty="0">
                <a:solidFill>
                  <a:srgbClr val="CCCC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400" dirty="0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sz="1400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400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400" dirty="0" err="1">
                <a:solidFill>
                  <a:srgbClr val="4FC1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sz="1400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400" dirty="0" err="1">
                <a:solidFill>
                  <a:srgbClr val="4EC9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timer</a:t>
            </a:r>
            <a:r>
              <a:rPr lang="pt-BR" sz="1400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r>
              <a:rPr lang="pt-BR" sz="1400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</a:p>
          <a:p>
            <a:r>
              <a:rPr lang="pt-BR" sz="140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	</a:t>
            </a:r>
            <a:r>
              <a:rPr lang="pt-BR" sz="14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pt-BR" sz="14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pt-BR" sz="14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400" b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state</a:t>
            </a:r>
            <a:r>
              <a:rPr lang="pt-BR" sz="14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400" b="1" dirty="0" err="1">
                <a:solidFill>
                  <a:srgbClr val="7030A0"/>
                </a:solidFill>
                <a:effectLst/>
                <a:latin typeface="Consolas" panose="020B0609020204030204" pitchFamily="49" charset="0"/>
              </a:rPr>
              <a:t>numero</a:t>
            </a:r>
            <a:r>
              <a:rPr lang="pt-BR" sz="14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400" b="1" dirty="0" err="1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toFixed</a:t>
            </a:r>
            <a:r>
              <a:rPr lang="pt-BR" sz="1400" b="1" dirty="0">
                <a:effectLst/>
                <a:latin typeface="Consolas" panose="020B0609020204030204" pitchFamily="49" charset="0"/>
              </a:rPr>
              <a:t>(2)</a:t>
            </a:r>
            <a:r>
              <a:rPr lang="pt-BR" sz="14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}</a:t>
            </a:r>
            <a:endParaRPr lang="pt-BR" sz="1400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1" dirty="0">
                <a:solidFill>
                  <a:srgbClr val="80808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&lt;/</a:t>
            </a:r>
            <a:r>
              <a:rPr lang="pt-BR" sz="14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</a:p>
          <a:p>
            <a:endParaRPr lang="pt-BR" sz="1400" b="1" dirty="0">
              <a:solidFill>
                <a:srgbClr val="80808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pt-BR" sz="14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View</a:t>
            </a:r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400" b="1" dirty="0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sz="14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400" b="1" dirty="0" err="1">
                <a:solidFill>
                  <a:srgbClr val="4FC1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sz="1400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400" b="1" dirty="0" err="1">
                <a:solidFill>
                  <a:srgbClr val="4EC9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btnArea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pt-BR" sz="14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  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pt-BR" sz="14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TouchableOpacity</a:t>
            </a:r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400" b="1" dirty="0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sz="14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400" b="1" dirty="0" err="1">
                <a:solidFill>
                  <a:srgbClr val="4FC1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sz="1400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400" b="1" dirty="0" err="1">
                <a:solidFill>
                  <a:srgbClr val="4EC9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btn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r>
              <a:rPr lang="pt-BR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onPress</a:t>
            </a:r>
            <a:r>
              <a:rPr lang="pt-BR" sz="1400" b="1" dirty="0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={</a:t>
            </a:r>
            <a:r>
              <a:rPr lang="pt-BR" sz="1400" b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this.vai</a:t>
            </a:r>
            <a:r>
              <a:rPr lang="pt-BR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pt-BR" sz="14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    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pt-BR" sz="14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400" b="1" dirty="0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sz="14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400" b="1" dirty="0" err="1">
                <a:solidFill>
                  <a:srgbClr val="4FC1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sz="1400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400" b="1" dirty="0" err="1">
                <a:solidFill>
                  <a:srgbClr val="4EC9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btnTexto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pt-BR" sz="14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VAI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&lt;/</a:t>
            </a:r>
            <a:r>
              <a:rPr lang="pt-BR" sz="14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pt-BR" sz="14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  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&lt;/</a:t>
            </a:r>
            <a:r>
              <a:rPr lang="pt-BR" sz="14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TouchableOpacity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pt-BR" sz="14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  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pt-BR" sz="14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TouchableOpacity</a:t>
            </a:r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400" b="1" dirty="0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sz="14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400" b="1" dirty="0" err="1">
                <a:solidFill>
                  <a:srgbClr val="4FC1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sz="1400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400" b="1" dirty="0" err="1">
                <a:solidFill>
                  <a:srgbClr val="4EC9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btn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 </a:t>
            </a:r>
            <a:r>
              <a:rPr lang="pt-BR" sz="1400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onPress</a:t>
            </a:r>
            <a:r>
              <a:rPr lang="pt-BR" sz="1400" b="1" dirty="0">
                <a:solidFill>
                  <a:srgbClr val="0070C0"/>
                </a:solidFill>
                <a:latin typeface="Consolas" panose="020B0609020204030204" pitchFamily="49" charset="0"/>
              </a:rPr>
              <a:t>={</a:t>
            </a:r>
            <a:r>
              <a:rPr lang="pt-BR" sz="1400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this.limpa</a:t>
            </a:r>
            <a:r>
              <a:rPr lang="pt-BR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pt-BR" sz="14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    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pt-BR" sz="14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400" b="1" dirty="0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sz="14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400" b="1" dirty="0" err="1">
                <a:solidFill>
                  <a:srgbClr val="4FC1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sz="1400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400" b="1" dirty="0" err="1">
                <a:solidFill>
                  <a:srgbClr val="4EC9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btnTexto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pt-BR" sz="14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LIMPA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&lt;/</a:t>
            </a:r>
            <a:r>
              <a:rPr lang="pt-BR" sz="14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pt-BR" sz="14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  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&lt;/</a:t>
            </a:r>
            <a:r>
              <a:rPr lang="pt-BR" sz="14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TouchableOpacity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pt-BR" sz="14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&lt;/</a:t>
            </a:r>
            <a:r>
              <a:rPr lang="pt-BR" sz="14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View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pt-BR" sz="14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sz="14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      </a:t>
            </a: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&lt;/</a:t>
            </a:r>
            <a:r>
              <a:rPr kumimoji="0" lang="pt-BR" sz="1400" b="1" i="0" u="none" strike="noStrike" kern="1200" cap="none" spc="0" normalizeH="0" baseline="0" noProof="0" dirty="0" err="1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View</a:t>
            </a: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kumimoji="0" lang="pt-BR" sz="1400" b="1" i="0" u="none" strike="noStrike" kern="1200" cap="none" spc="0" normalizeH="0" baseline="0" noProof="0" dirty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    );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  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050" b="1" i="0" u="none" strike="noStrike" kern="1200" cap="none" spc="0" normalizeH="0" baseline="0" noProof="0" dirty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400" b="1" i="0" u="none" strike="noStrike" kern="1200" cap="none" spc="0" normalizeH="0" baseline="0" noProof="0" dirty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64D55DEB-5BB3-4F9A-9AEA-B27012947593}"/>
              </a:ext>
            </a:extLst>
          </p:cNvPr>
          <p:cNvSpPr txBox="1"/>
          <p:nvPr/>
        </p:nvSpPr>
        <p:spPr>
          <a:xfrm rot="20800713">
            <a:off x="5514901" y="1386305"/>
            <a:ext cx="2194075" cy="120032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dirty="0"/>
              <a:t>Colocando um “</a:t>
            </a:r>
            <a:r>
              <a:rPr lang="pt-BR" dirty="0" err="1">
                <a:solidFill>
                  <a:srgbClr val="C00000"/>
                </a:solidFill>
              </a:rPr>
              <a:t>alert</a:t>
            </a:r>
            <a:r>
              <a:rPr lang="pt-BR" dirty="0"/>
              <a:t>” nas funções para testar os botões.</a:t>
            </a:r>
            <a:endParaRPr lang="pt-BR" dirty="0">
              <a:solidFill>
                <a:srgbClr val="C00000"/>
              </a:solidFill>
            </a:endParaRPr>
          </a:p>
        </p:txBody>
      </p:sp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AE4BCF23-9F11-478C-9500-CB271FDB607B}"/>
              </a:ext>
            </a:extLst>
          </p:cNvPr>
          <p:cNvSpPr/>
          <p:nvPr/>
        </p:nvSpPr>
        <p:spPr>
          <a:xfrm>
            <a:off x="1949472" y="1986467"/>
            <a:ext cx="3290413" cy="630690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A38E3F03-A89A-4A8C-8414-99AF0D008A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02256" y="0"/>
            <a:ext cx="3198137" cy="6858000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1495980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CA200B-BF03-413E-93F4-4088F5404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setInterval</a:t>
            </a:r>
            <a:r>
              <a:rPr lang="pt-BR" dirty="0"/>
              <a:t>()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77C1E82-3452-442E-B01B-347984FFB0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pt-BR" dirty="0"/>
              <a:t>Para implementarmos o cronômetro, vamos usar a função </a:t>
            </a:r>
            <a:r>
              <a:rPr lang="pt-BR" dirty="0" err="1">
                <a:solidFill>
                  <a:srgbClr val="0070C0"/>
                </a:solidFill>
              </a:rPr>
              <a:t>setInterval</a:t>
            </a:r>
            <a:r>
              <a:rPr lang="pt-BR" dirty="0"/>
              <a:t>() do </a:t>
            </a:r>
            <a:r>
              <a:rPr lang="pt-BR" dirty="0" err="1"/>
              <a:t>JavaScript</a:t>
            </a:r>
            <a:endParaRPr lang="pt-BR" dirty="0"/>
          </a:p>
          <a:p>
            <a:r>
              <a:rPr lang="pt-BR" dirty="0"/>
              <a:t>O método </a:t>
            </a:r>
            <a:r>
              <a:rPr lang="pt-BR" dirty="0" err="1">
                <a:solidFill>
                  <a:srgbClr val="0070C0"/>
                </a:solidFill>
              </a:rPr>
              <a:t>setInterval</a:t>
            </a:r>
            <a:r>
              <a:rPr lang="pt-BR" dirty="0"/>
              <a:t>() </a:t>
            </a:r>
            <a:r>
              <a:rPr lang="pt-BR" dirty="0">
                <a:solidFill>
                  <a:srgbClr val="0070C0"/>
                </a:solidFill>
              </a:rPr>
              <a:t>chama uma função </a:t>
            </a:r>
            <a:r>
              <a:rPr lang="pt-BR" dirty="0"/>
              <a:t>em </a:t>
            </a:r>
            <a:r>
              <a:rPr lang="pt-BR" dirty="0">
                <a:solidFill>
                  <a:srgbClr val="0070C0"/>
                </a:solidFill>
              </a:rPr>
              <a:t>intervalos especificados </a:t>
            </a:r>
            <a:r>
              <a:rPr lang="pt-BR" dirty="0"/>
              <a:t>(em milissegundos).</a:t>
            </a:r>
          </a:p>
          <a:p>
            <a:r>
              <a:rPr lang="pt-BR" dirty="0"/>
              <a:t>O método </a:t>
            </a:r>
            <a:r>
              <a:rPr lang="pt-BR" dirty="0" err="1">
                <a:solidFill>
                  <a:srgbClr val="0070C0"/>
                </a:solidFill>
              </a:rPr>
              <a:t>setInterval</a:t>
            </a:r>
            <a:r>
              <a:rPr lang="pt-BR" dirty="0">
                <a:solidFill>
                  <a:srgbClr val="0070C0"/>
                </a:solidFill>
              </a:rPr>
              <a:t>() continua chamando a função </a:t>
            </a:r>
            <a:r>
              <a:rPr lang="pt-BR" dirty="0"/>
              <a:t>até que </a:t>
            </a:r>
            <a:r>
              <a:rPr lang="pt-BR" dirty="0" err="1">
                <a:solidFill>
                  <a:srgbClr val="0070C0"/>
                </a:solidFill>
              </a:rPr>
              <a:t>clearInterval</a:t>
            </a:r>
            <a:r>
              <a:rPr lang="pt-BR" dirty="0">
                <a:solidFill>
                  <a:srgbClr val="0070C0"/>
                </a:solidFill>
              </a:rPr>
              <a:t>() seja chamado</a:t>
            </a:r>
            <a:r>
              <a:rPr lang="pt-BR" dirty="0"/>
              <a:t>, ou a janela seja fechada.</a:t>
            </a:r>
          </a:p>
          <a:p>
            <a:endParaRPr lang="pt-BR" dirty="0"/>
          </a:p>
          <a:p>
            <a:r>
              <a:rPr lang="pt-BR" dirty="0" err="1"/>
              <a:t>Ex</a:t>
            </a:r>
            <a:r>
              <a:rPr lang="pt-BR" dirty="0"/>
              <a:t>:</a:t>
            </a:r>
          </a:p>
          <a:p>
            <a:endParaRPr lang="pt-BR" dirty="0"/>
          </a:p>
          <a:p>
            <a:pPr marL="0" indent="0">
              <a:buNone/>
            </a:pPr>
            <a:r>
              <a:rPr lang="pt-BR" sz="2400" dirty="0">
                <a:solidFill>
                  <a:srgbClr val="0070C0"/>
                </a:solidFill>
              </a:rPr>
              <a:t>	</a:t>
            </a:r>
            <a:r>
              <a:rPr lang="pt-BR" sz="2400" b="0" i="0" dirty="0" err="1">
                <a:solidFill>
                  <a:srgbClr val="C00000"/>
                </a:solidFill>
                <a:effectLst/>
                <a:latin typeface="Consolas" panose="020B0609020204030204" pitchFamily="49" charset="0"/>
              </a:rPr>
              <a:t>myInterval</a:t>
            </a:r>
            <a:r>
              <a:rPr lang="pt-BR" sz="2400" b="0" i="0" dirty="0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pt-BR" sz="2400" b="0" i="0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setInterval</a:t>
            </a:r>
            <a:r>
              <a:rPr lang="pt-BR" sz="2400" b="0" i="0" dirty="0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2400" b="0" i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pt-BR" sz="2400" b="0" i="0" dirty="0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pt-BR" sz="2400" b="0" i="1" dirty="0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2400" b="0" i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milliseconds</a:t>
            </a:r>
            <a:r>
              <a:rPr lang="pt-BR" sz="2400" b="0" i="0" dirty="0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pt-BR" sz="2400" b="0" i="0" dirty="0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	</a:t>
            </a:r>
            <a:r>
              <a:rPr lang="pt-BR" sz="2400" b="0" i="0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clearInterval</a:t>
            </a:r>
            <a:r>
              <a:rPr lang="pt-BR" sz="2400" b="0" i="0" dirty="0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2400" b="0" i="0" dirty="0" err="1">
                <a:solidFill>
                  <a:srgbClr val="C00000"/>
                </a:solidFill>
                <a:effectLst/>
                <a:latin typeface="Consolas" panose="020B0609020204030204" pitchFamily="49" charset="0"/>
              </a:rPr>
              <a:t>myInterval</a:t>
            </a:r>
            <a:r>
              <a:rPr lang="pt-BR" sz="2400" b="0" i="0" dirty="0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9516556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9899B7-DD7E-4ADC-9274-3973C45BB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39" y="238125"/>
            <a:ext cx="2000250" cy="847726"/>
          </a:xfrm>
        </p:spPr>
        <p:txBody>
          <a:bodyPr>
            <a:noAutofit/>
          </a:bodyPr>
          <a:lstStyle/>
          <a:p>
            <a:r>
              <a:rPr lang="pt-BR" sz="2400" dirty="0"/>
              <a:t>Detalhando a função “vai( )”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F37D9BE6-909A-4C7F-BBE0-DD254B394C50}"/>
              </a:ext>
            </a:extLst>
          </p:cNvPr>
          <p:cNvSpPr txBox="1"/>
          <p:nvPr/>
        </p:nvSpPr>
        <p:spPr>
          <a:xfrm>
            <a:off x="369444" y="1443841"/>
            <a:ext cx="6867525" cy="397031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endParaRPr lang="pt-BR" sz="1400" b="1" dirty="0">
              <a:solidFill>
                <a:schemeClr val="accent4">
                  <a:lumMod val="75000"/>
                </a:schemeClr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1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vai() {</a:t>
            </a: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400" b="1" dirty="0" err="1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pt-BR" sz="14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pt-BR" sz="1400" b="1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4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timer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!=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pt-BR" sz="1400" b="1" dirty="0">
                <a:effectLst/>
                <a:latin typeface="Consolas" panose="020B0609020204030204" pitchFamily="49" charset="0"/>
              </a:rPr>
              <a:t>{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timer está girando</a:t>
            </a:r>
            <a:endParaRPr lang="pt-BR" sz="1400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pt-BR" sz="1400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Para o timer</a:t>
            </a:r>
            <a:endParaRPr lang="pt-BR" sz="1400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pt-BR" sz="1400" b="1" dirty="0" err="1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</a:rPr>
              <a:t>clearInterval</a:t>
            </a:r>
            <a:r>
              <a:rPr lang="pt-BR" sz="1400" b="1" dirty="0">
                <a:effectLst/>
                <a:latin typeface="Consolas" panose="020B0609020204030204" pitchFamily="49" charset="0"/>
              </a:rPr>
              <a:t>(</a:t>
            </a:r>
            <a:r>
              <a:rPr lang="pt-BR" sz="14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pt-BR" sz="1400" b="1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4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timer</a:t>
            </a:r>
            <a:r>
              <a:rPr lang="pt-BR" sz="1400" b="1" dirty="0">
                <a:effectLst/>
                <a:latin typeface="Consolas" panose="020B0609020204030204" pitchFamily="49" charset="0"/>
              </a:rPr>
              <a:t>);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pt-BR" sz="14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pt-BR" sz="1400" b="1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4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timer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pt-BR" sz="1400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reseta a </a:t>
            </a:r>
            <a:r>
              <a:rPr lang="pt-BR" sz="1400" b="1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variavel</a:t>
            </a:r>
            <a:r>
              <a:rPr lang="pt-BR" sz="1400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de controle</a:t>
            </a:r>
            <a:endParaRPr lang="pt-BR" sz="1400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400" b="1" dirty="0">
                <a:effectLst/>
                <a:latin typeface="Consolas" panose="020B0609020204030204" pitchFamily="49" charset="0"/>
              </a:rPr>
              <a:t>} </a:t>
            </a:r>
            <a:r>
              <a:rPr lang="pt-BR" sz="1400" b="1" dirty="0" err="1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1" dirty="0"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pt-BR" sz="1400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incrementa o </a:t>
            </a:r>
            <a:r>
              <a:rPr lang="pt-BR" sz="1400" b="1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state</a:t>
            </a:r>
            <a:r>
              <a:rPr lang="pt-BR" sz="1400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em passos de 0.1 (100 </a:t>
            </a:r>
            <a:r>
              <a:rPr lang="pt-BR" sz="1400" b="1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ms</a:t>
            </a:r>
            <a:r>
              <a:rPr lang="pt-BR" sz="1400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) </a:t>
            </a:r>
            <a:endParaRPr lang="pt-BR" sz="1400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pt-BR" sz="1400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atribui o resultado do </a:t>
            </a:r>
            <a:r>
              <a:rPr lang="pt-BR" sz="1400" b="1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setInterval</a:t>
            </a:r>
            <a:r>
              <a:rPr lang="pt-BR" sz="1400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() a </a:t>
            </a:r>
            <a:r>
              <a:rPr lang="pt-BR" sz="1400" b="1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variavel</a:t>
            </a:r>
            <a:r>
              <a:rPr lang="pt-BR" sz="1400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"timer"</a:t>
            </a:r>
            <a:endParaRPr lang="pt-BR" sz="1400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pt-BR" sz="14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pt-BR" sz="1400" b="1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4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timer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1" dirty="0" err="1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</a:rPr>
              <a:t>setInterval</a:t>
            </a:r>
            <a:r>
              <a:rPr lang="pt-BR" sz="1400" b="1" dirty="0">
                <a:effectLst/>
                <a:latin typeface="Consolas" panose="020B0609020204030204" pitchFamily="49" charset="0"/>
              </a:rPr>
              <a:t>( () =&gt; {</a:t>
            </a: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pt-BR" sz="14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pt-BR" sz="1400" b="1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400" b="1" dirty="0" err="1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</a:rPr>
              <a:t>setState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({</a:t>
            </a:r>
            <a:r>
              <a:rPr lang="pt-BR" sz="1400" b="1" dirty="0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numero</a:t>
            </a:r>
            <a:r>
              <a:rPr lang="pt-BR" sz="14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pt-BR" sz="1400" b="1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400" b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state</a:t>
            </a:r>
            <a:r>
              <a:rPr lang="pt-BR" sz="1400" b="1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400" b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numero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1" dirty="0">
                <a:effectLst/>
                <a:latin typeface="Consolas" panose="020B0609020204030204" pitchFamily="49" charset="0"/>
              </a:rPr>
              <a:t>+ 0.1 })</a:t>
            </a:r>
          </a:p>
          <a:p>
            <a:r>
              <a:rPr lang="pt-BR" sz="1400" b="1" dirty="0">
                <a:effectLst/>
                <a:latin typeface="Consolas" panose="020B0609020204030204" pitchFamily="49" charset="0"/>
              </a:rPr>
              <a:t>      }, 100);</a:t>
            </a:r>
          </a:p>
          <a:p>
            <a:r>
              <a:rPr lang="pt-BR" sz="1400" b="1" dirty="0"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pt-BR" sz="1400" b="1" dirty="0">
                <a:effectLst/>
                <a:latin typeface="Consolas" panose="020B0609020204030204" pitchFamily="49" charset="0"/>
              </a:rPr>
              <a:t>  }</a:t>
            </a:r>
          </a:p>
          <a:p>
            <a:endParaRPr lang="en-US" sz="1400" b="1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6E38B6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endParaRPr kumimoji="0" lang="pt-BR" sz="1050" b="1" i="0" u="none" strike="noStrike" kern="1200" cap="none" spc="0" normalizeH="0" baseline="0" noProof="0" dirty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400" b="1" i="0" u="none" strike="noStrike" kern="1200" cap="none" spc="0" normalizeH="0" baseline="0" noProof="0" dirty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1496AE7F-B10B-495F-9711-4D106AFF8D9A}"/>
              </a:ext>
            </a:extLst>
          </p:cNvPr>
          <p:cNvSpPr txBox="1"/>
          <p:nvPr/>
        </p:nvSpPr>
        <p:spPr>
          <a:xfrm rot="20800713">
            <a:off x="6200785" y="3914526"/>
            <a:ext cx="2490110" cy="120032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dirty="0" err="1">
                <a:solidFill>
                  <a:srgbClr val="C00000"/>
                </a:solidFill>
              </a:rPr>
              <a:t>setInterval</a:t>
            </a:r>
            <a:r>
              <a:rPr lang="pt-BR" dirty="0"/>
              <a:t>() chama o </a:t>
            </a:r>
            <a:r>
              <a:rPr lang="pt-BR" dirty="0" err="1">
                <a:solidFill>
                  <a:srgbClr val="C00000"/>
                </a:solidFill>
              </a:rPr>
              <a:t>setState</a:t>
            </a:r>
            <a:r>
              <a:rPr lang="pt-BR" dirty="0"/>
              <a:t> incrementando a variável “</a:t>
            </a:r>
            <a:r>
              <a:rPr lang="pt-BR" dirty="0">
                <a:solidFill>
                  <a:srgbClr val="C00000"/>
                </a:solidFill>
              </a:rPr>
              <a:t>numero</a:t>
            </a:r>
            <a:r>
              <a:rPr lang="pt-BR" dirty="0"/>
              <a:t>” a cada 100 </a:t>
            </a:r>
            <a:r>
              <a:rPr lang="pt-BR" dirty="0" err="1"/>
              <a:t>ms</a:t>
            </a:r>
            <a:endParaRPr lang="pt-BR" dirty="0">
              <a:solidFill>
                <a:srgbClr val="C00000"/>
              </a:solidFill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52D413BD-F034-4422-B125-449FC3619270}"/>
              </a:ext>
            </a:extLst>
          </p:cNvPr>
          <p:cNvSpPr txBox="1"/>
          <p:nvPr/>
        </p:nvSpPr>
        <p:spPr>
          <a:xfrm rot="20800713">
            <a:off x="6198918" y="1574452"/>
            <a:ext cx="2628770" cy="120032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dirty="0" err="1">
                <a:solidFill>
                  <a:srgbClr val="C00000"/>
                </a:solidFill>
              </a:rPr>
              <a:t>clearInterval</a:t>
            </a:r>
            <a:r>
              <a:rPr lang="pt-BR" dirty="0"/>
              <a:t>() interrompe os chamados estabelecidos pelo </a:t>
            </a:r>
            <a:r>
              <a:rPr lang="pt-BR" dirty="0" err="1"/>
              <a:t>setInterval</a:t>
            </a:r>
            <a:r>
              <a:rPr lang="pt-BR" dirty="0"/>
              <a:t>()</a:t>
            </a:r>
            <a:endParaRPr lang="pt-BR" dirty="0">
              <a:solidFill>
                <a:srgbClr val="C00000"/>
              </a:solidFill>
            </a:endParaRPr>
          </a:p>
        </p:txBody>
      </p:sp>
      <p:pic>
        <p:nvPicPr>
          <p:cNvPr id="4" name="appCronometro intermediario1">
            <a:hlinkClick r:id="" action="ppaction://media"/>
            <a:extLst>
              <a:ext uri="{FF2B5EF4-FFF2-40B4-BE49-F238E27FC236}">
                <a16:creationId xmlns:a16="http://schemas.microsoft.com/office/drawing/2014/main" id="{7AAD940F-3656-40FA-88A7-E0349345671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034463" y="0"/>
            <a:ext cx="3157537" cy="6858000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770369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99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9899B7-DD7E-4ADC-9274-3973C45BB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4944861" cy="847726"/>
          </a:xfrm>
        </p:spPr>
        <p:txBody>
          <a:bodyPr>
            <a:noAutofit/>
          </a:bodyPr>
          <a:lstStyle/>
          <a:p>
            <a:r>
              <a:rPr lang="pt-BR" sz="2400" dirty="0"/>
              <a:t>Melhorando a apresentação do </a:t>
            </a:r>
            <a:r>
              <a:rPr lang="pt-BR" sz="2400" dirty="0" err="1"/>
              <a:t>Botao</a:t>
            </a:r>
            <a:endParaRPr lang="pt-BR" sz="2400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F37D9BE6-909A-4C7F-BBE0-DD254B394C50}"/>
              </a:ext>
            </a:extLst>
          </p:cNvPr>
          <p:cNvSpPr txBox="1"/>
          <p:nvPr/>
        </p:nvSpPr>
        <p:spPr>
          <a:xfrm>
            <a:off x="271320" y="853292"/>
            <a:ext cx="6867525" cy="634019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 err="1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class</a:t>
            </a: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app</a:t>
            </a: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pt-BR" sz="1400" b="1" i="0" u="none" strike="noStrike" kern="1200" cap="none" spc="0" normalizeH="0" baseline="0" noProof="0" dirty="0" err="1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extends</a:t>
            </a: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pt-BR" sz="1400" b="1" i="0" u="none" strike="noStrike" kern="1200" cap="none" spc="0" normalizeH="0" baseline="0" noProof="0" dirty="0" err="1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Component</a:t>
            </a: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{</a:t>
            </a: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pt-BR" sz="14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constructor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400" b="1" dirty="0" err="1">
                <a:solidFill>
                  <a:srgbClr val="002060"/>
                </a:solidFill>
                <a:latin typeface="Consolas" panose="020B0609020204030204" pitchFamily="49" charset="0"/>
              </a:rPr>
              <a:t>props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4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super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400" b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props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4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pt-BR" sz="1400" b="1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400" b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state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1" dirty="0">
                <a:effectLst/>
                <a:latin typeface="Consolas" panose="020B0609020204030204" pitchFamily="49" charset="0"/>
              </a:rPr>
              <a:t>= {</a:t>
            </a: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pt-BR" sz="1400" b="1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numero</a:t>
            </a:r>
            <a:r>
              <a:rPr lang="pt-BR" sz="14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1" dirty="0">
                <a:effectLst/>
                <a:latin typeface="Consolas" panose="020B0609020204030204" pitchFamily="49" charset="0"/>
              </a:rPr>
              <a:t>0 ,</a:t>
            </a: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pt-BR" sz="1400" b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botaoVai</a:t>
            </a:r>
            <a:r>
              <a:rPr lang="pt-BR" sz="14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‘VAI'</a:t>
            </a:r>
            <a:endParaRPr lang="pt-BR" sz="1400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1" dirty="0"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4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pt-BR" sz="1400" b="1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400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timer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pt-BR" sz="1400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</a:t>
            </a:r>
            <a:r>
              <a:rPr lang="pt-BR" sz="1400" b="1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variavel</a:t>
            </a:r>
            <a:r>
              <a:rPr lang="pt-BR" sz="1400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de controle do timer </a:t>
            </a:r>
            <a:r>
              <a:rPr lang="pt-BR" sz="1400" b="1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relogio</a:t>
            </a:r>
            <a:endParaRPr lang="pt-BR" sz="1400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4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pt-BR" sz="1400" b="1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400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vai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pt-BR" sz="1400" b="1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400" b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vai</a:t>
            </a:r>
            <a:r>
              <a:rPr lang="pt-BR" sz="1400" b="1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400" b="1" dirty="0" err="1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bind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4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4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pt-BR" sz="1400" b="1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400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limpa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pt-BR" sz="1400" b="1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400" b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limpa</a:t>
            </a:r>
            <a:r>
              <a:rPr lang="pt-BR" sz="1400" b="1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400" b="1" dirty="0" err="1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bind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4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pt-BR" sz="1400" b="1" dirty="0">
                <a:effectLst/>
                <a:latin typeface="Consolas" panose="020B0609020204030204" pitchFamily="49" charset="0"/>
              </a:rPr>
              <a:t>  }</a:t>
            </a:r>
          </a:p>
          <a:p>
            <a:endParaRPr lang="pt-BR" sz="1400" b="1" dirty="0">
              <a:solidFill>
                <a:schemeClr val="accent4">
                  <a:lumMod val="75000"/>
                </a:schemeClr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1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vai() {</a:t>
            </a: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400" b="1" dirty="0" err="1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pt-BR" sz="14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pt-BR" sz="1400" b="1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400" b="1" dirty="0" err="1">
                <a:solidFill>
                  <a:srgbClr val="00B050"/>
                </a:solidFill>
                <a:effectLst/>
                <a:latin typeface="Consolas" panose="020B0609020204030204" pitchFamily="49" charset="0"/>
              </a:rPr>
              <a:t>timer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!=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pt-BR" sz="1400" b="1" dirty="0">
                <a:effectLst/>
                <a:latin typeface="Consolas" panose="020B0609020204030204" pitchFamily="49" charset="0"/>
              </a:rPr>
              <a:t>{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timer está girando</a:t>
            </a:r>
            <a:endParaRPr lang="pt-BR" sz="1400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pt-BR" sz="1400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Para o timer</a:t>
            </a:r>
            <a:endParaRPr lang="pt-BR" sz="1400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pt-BR" sz="1400" b="1" dirty="0" err="1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clearInterval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4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pt-BR" sz="1400" b="1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4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timer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 </a:t>
            </a: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pt-BR" sz="14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pt-BR" sz="1400" b="1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400" b="1" dirty="0" err="1">
                <a:solidFill>
                  <a:srgbClr val="00B050"/>
                </a:solidFill>
                <a:latin typeface="Consolas" panose="020B0609020204030204" pitchFamily="49" charset="0"/>
              </a:rPr>
              <a:t>timer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pt-BR" sz="1400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reseta a </a:t>
            </a:r>
            <a:r>
              <a:rPr lang="pt-BR" sz="1400" b="1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variavel</a:t>
            </a:r>
            <a:r>
              <a:rPr lang="pt-BR" sz="1400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de controle</a:t>
            </a: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pt-BR" sz="14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pt-BR" sz="1400" b="1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400" b="1" dirty="0" err="1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setState</a:t>
            </a:r>
            <a:r>
              <a:rPr lang="pt-BR" sz="1400" b="1" dirty="0">
                <a:effectLst/>
                <a:latin typeface="Consolas" panose="020B0609020204030204" pitchFamily="49" charset="0"/>
              </a:rPr>
              <a:t>({</a:t>
            </a:r>
            <a:r>
              <a:rPr lang="pt-BR" sz="1400" b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botaoVai</a:t>
            </a:r>
            <a:r>
              <a:rPr lang="pt-BR" sz="14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'VAI'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pt-BR" sz="1400" b="1" dirty="0"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400" b="1" dirty="0">
                <a:effectLst/>
                <a:latin typeface="Consolas" panose="020B0609020204030204" pitchFamily="49" charset="0"/>
              </a:rPr>
              <a:t>} </a:t>
            </a:r>
            <a:r>
              <a:rPr lang="pt-BR" sz="1400" b="1" dirty="0" err="1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1" dirty="0"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pt-BR" sz="1400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incrementa o </a:t>
            </a:r>
            <a:r>
              <a:rPr lang="pt-BR" sz="1400" b="1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state</a:t>
            </a:r>
            <a:r>
              <a:rPr lang="pt-BR" sz="1400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em passos de 0.1 (100 </a:t>
            </a:r>
            <a:r>
              <a:rPr lang="pt-BR" sz="1400" b="1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ms</a:t>
            </a:r>
            <a:r>
              <a:rPr lang="pt-BR" sz="1400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) </a:t>
            </a:r>
            <a:endParaRPr lang="pt-BR" sz="1400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pt-BR" sz="1400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atribui o resultado do </a:t>
            </a:r>
            <a:r>
              <a:rPr lang="pt-BR" sz="1400" b="1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setInterval</a:t>
            </a:r>
            <a:r>
              <a:rPr lang="pt-BR" sz="1400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() a </a:t>
            </a:r>
            <a:r>
              <a:rPr lang="pt-BR" sz="1400" b="1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variavel</a:t>
            </a:r>
            <a:r>
              <a:rPr lang="pt-BR" sz="1400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"timer"</a:t>
            </a:r>
            <a:endParaRPr lang="pt-BR" sz="1400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pt-BR" sz="14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pt-BR" sz="1400" b="1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400" b="1" dirty="0" err="1">
                <a:solidFill>
                  <a:srgbClr val="00B050"/>
                </a:solidFill>
                <a:latin typeface="Consolas" panose="020B0609020204030204" pitchFamily="49" charset="0"/>
              </a:rPr>
              <a:t>timer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1" dirty="0" err="1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</a:rPr>
              <a:t>setInterval</a:t>
            </a:r>
            <a:r>
              <a:rPr lang="pt-BR" sz="1400" b="1" dirty="0">
                <a:effectLst/>
                <a:latin typeface="Consolas" panose="020B0609020204030204" pitchFamily="49" charset="0"/>
              </a:rPr>
              <a:t>( () =&gt; {</a:t>
            </a: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pt-BR" sz="14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pt-BR" sz="1400" b="1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400" b="1" dirty="0" err="1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</a:rPr>
              <a:t>setState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({ </a:t>
            </a:r>
            <a:r>
              <a:rPr lang="pt-BR" sz="1400" b="1" dirty="0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numero</a:t>
            </a:r>
            <a:r>
              <a:rPr lang="pt-BR" sz="14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pt-BR" sz="1400" b="1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400" b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state</a:t>
            </a:r>
            <a:r>
              <a:rPr lang="pt-BR" sz="1400" b="1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400" b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numero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1" dirty="0">
                <a:effectLst/>
                <a:latin typeface="Consolas" panose="020B0609020204030204" pitchFamily="49" charset="0"/>
              </a:rPr>
              <a:t>+ 0.1 })</a:t>
            </a:r>
          </a:p>
          <a:p>
            <a:r>
              <a:rPr lang="pt-BR" sz="1400" b="1" dirty="0">
                <a:effectLst/>
                <a:latin typeface="Consolas" panose="020B0609020204030204" pitchFamily="49" charset="0"/>
              </a:rPr>
              <a:t>      }, 100);</a:t>
            </a:r>
          </a:p>
          <a:p>
            <a:r>
              <a:rPr lang="pt-B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4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pt-BR" sz="1400" b="1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400" b="1" dirty="0" err="1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setState</a:t>
            </a:r>
            <a:r>
              <a:rPr lang="pt-BR" sz="1400" b="1" dirty="0">
                <a:effectLst/>
                <a:latin typeface="Consolas" panose="020B0609020204030204" pitchFamily="49" charset="0"/>
              </a:rPr>
              <a:t>({</a:t>
            </a:r>
            <a:r>
              <a:rPr lang="pt-BR" sz="1400" b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botaoVai</a:t>
            </a:r>
            <a:r>
              <a:rPr lang="pt-BR" sz="14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'PARAR</a:t>
            </a:r>
            <a:r>
              <a:rPr lang="pt-BR" sz="1400" b="1" dirty="0">
                <a:effectLst/>
                <a:latin typeface="Consolas" panose="020B0609020204030204" pitchFamily="49" charset="0"/>
              </a:rPr>
              <a:t>'})</a:t>
            </a:r>
          </a:p>
          <a:p>
            <a:r>
              <a:rPr lang="pt-BR" sz="1400" b="1" dirty="0"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pt-BR" sz="1400" b="1" dirty="0">
                <a:effectLst/>
                <a:latin typeface="Consolas" panose="020B0609020204030204" pitchFamily="49" charset="0"/>
              </a:rPr>
              <a:t>  }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50899358-52F1-4956-A26B-AF6FBF7ED092}"/>
              </a:ext>
            </a:extLst>
          </p:cNvPr>
          <p:cNvSpPr txBox="1"/>
          <p:nvPr/>
        </p:nvSpPr>
        <p:spPr>
          <a:xfrm rot="20800713">
            <a:off x="2621953" y="1278309"/>
            <a:ext cx="2490110" cy="646331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dirty="0"/>
              <a:t>Criando um novo </a:t>
            </a:r>
            <a:r>
              <a:rPr lang="pt-BR" dirty="0" err="1">
                <a:solidFill>
                  <a:srgbClr val="C00000"/>
                </a:solidFill>
              </a:rPr>
              <a:t>state</a:t>
            </a:r>
            <a:r>
              <a:rPr lang="pt-BR" dirty="0"/>
              <a:t> chamado “</a:t>
            </a:r>
            <a:r>
              <a:rPr lang="pt-BR" dirty="0" err="1">
                <a:solidFill>
                  <a:srgbClr val="C00000"/>
                </a:solidFill>
              </a:rPr>
              <a:t>botaoVai</a:t>
            </a:r>
            <a:r>
              <a:rPr lang="pt-BR" dirty="0"/>
              <a:t>”</a:t>
            </a:r>
            <a:endParaRPr lang="pt-BR" dirty="0">
              <a:solidFill>
                <a:srgbClr val="C00000"/>
              </a:solidFill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B8FFC5DE-C317-4F09-8AD4-765E057AE4F8}"/>
              </a:ext>
            </a:extLst>
          </p:cNvPr>
          <p:cNvSpPr txBox="1"/>
          <p:nvPr/>
        </p:nvSpPr>
        <p:spPr>
          <a:xfrm rot="20800713">
            <a:off x="6165111" y="1005037"/>
            <a:ext cx="2490110" cy="92333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dirty="0"/>
              <a:t>Não esqueça de substitui o texto “VAI” com o </a:t>
            </a:r>
            <a:r>
              <a:rPr lang="pt-BR" dirty="0" err="1"/>
              <a:t>state</a:t>
            </a:r>
            <a:r>
              <a:rPr lang="pt-BR" dirty="0"/>
              <a:t> “</a:t>
            </a:r>
            <a:r>
              <a:rPr lang="pt-BR" dirty="0" err="1">
                <a:solidFill>
                  <a:srgbClr val="C00000"/>
                </a:solidFill>
              </a:rPr>
              <a:t>botaoVai</a:t>
            </a:r>
            <a:r>
              <a:rPr lang="pt-BR" dirty="0">
                <a:solidFill>
                  <a:srgbClr val="C00000"/>
                </a:solidFill>
              </a:rPr>
              <a:t>”</a:t>
            </a:r>
            <a:r>
              <a:rPr lang="pt-BR" dirty="0"/>
              <a:t> </a:t>
            </a:r>
            <a:endParaRPr lang="pt-BR" dirty="0">
              <a:solidFill>
                <a:srgbClr val="C00000"/>
              </a:solidFill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3287BD71-617D-4A42-992B-E61F96B1F82E}"/>
              </a:ext>
            </a:extLst>
          </p:cNvPr>
          <p:cNvSpPr txBox="1"/>
          <p:nvPr/>
        </p:nvSpPr>
        <p:spPr>
          <a:xfrm rot="20800713">
            <a:off x="6479417" y="3819288"/>
            <a:ext cx="2490110" cy="120032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dirty="0"/>
              <a:t>Usando a </a:t>
            </a:r>
            <a:r>
              <a:rPr lang="pt-BR" dirty="0" err="1"/>
              <a:t>state</a:t>
            </a:r>
            <a:r>
              <a:rPr lang="pt-BR" dirty="0"/>
              <a:t> “</a:t>
            </a:r>
            <a:r>
              <a:rPr lang="pt-BR" dirty="0" err="1">
                <a:solidFill>
                  <a:srgbClr val="C00000"/>
                </a:solidFill>
              </a:rPr>
              <a:t>botaoVai</a:t>
            </a:r>
            <a:r>
              <a:rPr lang="pt-BR" dirty="0">
                <a:solidFill>
                  <a:srgbClr val="C00000"/>
                </a:solidFill>
              </a:rPr>
              <a:t>”</a:t>
            </a:r>
            <a:r>
              <a:rPr lang="pt-BR" dirty="0"/>
              <a:t> para alterar o texto do botão, conforme o estado</a:t>
            </a:r>
            <a:endParaRPr lang="pt-BR" dirty="0">
              <a:solidFill>
                <a:srgbClr val="C00000"/>
              </a:solidFill>
            </a:endParaRPr>
          </a:p>
        </p:txBody>
      </p:sp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454ADB8E-9617-465A-8ED3-493396564760}"/>
              </a:ext>
            </a:extLst>
          </p:cNvPr>
          <p:cNvSpPr/>
          <p:nvPr/>
        </p:nvSpPr>
        <p:spPr>
          <a:xfrm>
            <a:off x="827222" y="6191249"/>
            <a:ext cx="3611427" cy="314325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7631342F-AC5F-47A6-B906-1DF9F7BBF08E}"/>
              </a:ext>
            </a:extLst>
          </p:cNvPr>
          <p:cNvSpPr/>
          <p:nvPr/>
        </p:nvSpPr>
        <p:spPr>
          <a:xfrm>
            <a:off x="827222" y="4678989"/>
            <a:ext cx="3611427" cy="314325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" name="appCronometro interm2">
            <a:hlinkClick r:id="" action="ppaction://media"/>
            <a:extLst>
              <a:ext uri="{FF2B5EF4-FFF2-40B4-BE49-F238E27FC236}">
                <a16:creationId xmlns:a16="http://schemas.microsoft.com/office/drawing/2014/main" id="{8E591A14-F11A-4AE0-A293-BF466550EA0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019063" y="0"/>
            <a:ext cx="3149600" cy="6858000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933332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52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9899B7-DD7E-4ADC-9274-3973C45BB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38" y="238125"/>
            <a:ext cx="2677911" cy="847726"/>
          </a:xfrm>
        </p:spPr>
        <p:txBody>
          <a:bodyPr>
            <a:noAutofit/>
          </a:bodyPr>
          <a:lstStyle/>
          <a:p>
            <a:r>
              <a:rPr lang="pt-BR" sz="2400" dirty="0"/>
              <a:t>Detalhando a função “</a:t>
            </a:r>
            <a:r>
              <a:rPr lang="pt-BR" sz="2400" dirty="0">
                <a:solidFill>
                  <a:srgbClr val="0070C0"/>
                </a:solidFill>
              </a:rPr>
              <a:t>limpa( )</a:t>
            </a:r>
            <a:r>
              <a:rPr lang="pt-BR" sz="2400" dirty="0"/>
              <a:t>”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F37D9BE6-909A-4C7F-BBE0-DD254B394C50}"/>
              </a:ext>
            </a:extLst>
          </p:cNvPr>
          <p:cNvSpPr txBox="1"/>
          <p:nvPr/>
        </p:nvSpPr>
        <p:spPr>
          <a:xfrm>
            <a:off x="369444" y="1443841"/>
            <a:ext cx="6867525" cy="332398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endParaRPr lang="pt-BR" sz="1400" dirty="0">
              <a:solidFill>
                <a:schemeClr val="accent4">
                  <a:lumMod val="75000"/>
                </a:schemeClr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pt-BR" sz="1400" dirty="0">
                <a:solidFill>
                  <a:schemeClr val="accent4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limpa() </a:t>
            </a:r>
            <a:r>
              <a:rPr lang="pt-BR" sz="1400" dirty="0"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pt-BR" sz="140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400" b="1" dirty="0" err="1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pt-BR" sz="14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pt-BR" sz="1400" b="1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4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timer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!=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pt-BR" sz="1400" b="1" dirty="0">
                <a:effectLst/>
                <a:latin typeface="Consolas" panose="020B0609020204030204" pitchFamily="49" charset="0"/>
              </a:rPr>
              <a:t>{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timer está girando</a:t>
            </a:r>
            <a:endParaRPr lang="pt-BR" sz="1400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pt-BR" sz="1400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Para o timer</a:t>
            </a:r>
            <a:endParaRPr lang="pt-BR" sz="1400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pt-BR" sz="1400" b="1" dirty="0" err="1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</a:rPr>
              <a:t>clearInterval</a:t>
            </a:r>
            <a:r>
              <a:rPr lang="pt-BR" sz="1400" b="1" dirty="0">
                <a:effectLst/>
                <a:latin typeface="Consolas" panose="020B0609020204030204" pitchFamily="49" charset="0"/>
              </a:rPr>
              <a:t>(</a:t>
            </a:r>
            <a:r>
              <a:rPr lang="pt-BR" sz="14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pt-BR" sz="1400" b="1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4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timer</a:t>
            </a:r>
            <a:r>
              <a:rPr lang="pt-BR" sz="1400" b="1" dirty="0">
                <a:effectLst/>
                <a:latin typeface="Consolas" panose="020B0609020204030204" pitchFamily="49" charset="0"/>
              </a:rPr>
              <a:t>);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pt-BR" sz="14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pt-BR" sz="1400" b="1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400" b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timer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pt-BR" sz="1400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reseta a </a:t>
            </a:r>
            <a:r>
              <a:rPr lang="pt-BR" sz="1400" b="1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variavel</a:t>
            </a:r>
            <a:r>
              <a:rPr lang="pt-BR" sz="1400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de controle</a:t>
            </a:r>
            <a:endParaRPr lang="pt-BR" sz="1400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dirty="0"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400" b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pt-BR" sz="1400" b="1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400" b="1" dirty="0" err="1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setState</a:t>
            </a:r>
            <a:r>
              <a:rPr lang="pt-BR" sz="1400" b="1" dirty="0">
                <a:effectLst/>
                <a:latin typeface="Consolas" panose="020B0609020204030204" pitchFamily="49" charset="0"/>
              </a:rPr>
              <a:t>({</a:t>
            </a: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pt-BR" sz="1400" b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botaoVai</a:t>
            </a:r>
            <a:r>
              <a:rPr lang="pt-BR" sz="1400" b="1" dirty="0">
                <a:effectLst/>
                <a:latin typeface="Consolas" panose="020B0609020204030204" pitchFamily="49" charset="0"/>
              </a:rPr>
              <a:t>: </a:t>
            </a:r>
            <a:r>
              <a:rPr lang="pt-BR" sz="14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'VAI'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pt-BR" sz="1400" b="1" dirty="0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numero</a:t>
            </a:r>
            <a:r>
              <a:rPr lang="pt-BR" sz="1400" b="1" dirty="0">
                <a:effectLst/>
                <a:latin typeface="Consolas" panose="020B0609020204030204" pitchFamily="49" charset="0"/>
              </a:rPr>
              <a:t>: 0</a:t>
            </a:r>
          </a:p>
          <a:p>
            <a:r>
              <a:rPr lang="pt-BR" sz="1400" b="1" dirty="0">
                <a:effectLst/>
                <a:latin typeface="Consolas" panose="020B0609020204030204" pitchFamily="49" charset="0"/>
              </a:rPr>
              <a:t>    })</a:t>
            </a:r>
          </a:p>
          <a:p>
            <a:r>
              <a:rPr lang="pt-BR" sz="1400" b="1" dirty="0">
                <a:effectLst/>
                <a:latin typeface="Consolas" panose="020B0609020204030204" pitchFamily="49" charset="0"/>
              </a:rPr>
              <a:t>  }</a:t>
            </a:r>
          </a:p>
          <a:p>
            <a:endParaRPr lang="en-US" sz="14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i="0" u="none" strike="noStrike" kern="1200" cap="none" spc="0" normalizeH="0" baseline="0" noProof="0" dirty="0">
                <a:ln>
                  <a:noFill/>
                </a:ln>
                <a:solidFill>
                  <a:srgbClr val="6E38B6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endParaRPr kumimoji="0" lang="pt-BR" sz="1050" i="0" u="none" strike="noStrike" kern="1200" cap="none" spc="0" normalizeH="0" baseline="0" noProof="0" dirty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400" i="0" u="none" strike="noStrike" kern="1200" cap="none" spc="0" normalizeH="0" baseline="0" noProof="0" dirty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1496AE7F-B10B-495F-9711-4D106AFF8D9A}"/>
              </a:ext>
            </a:extLst>
          </p:cNvPr>
          <p:cNvSpPr txBox="1"/>
          <p:nvPr/>
        </p:nvSpPr>
        <p:spPr>
          <a:xfrm rot="20800713">
            <a:off x="3157303" y="3176726"/>
            <a:ext cx="2490110" cy="92333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tx1"/>
                </a:solidFill>
              </a:rPr>
              <a:t>Volta o texto do botão para </a:t>
            </a:r>
            <a:r>
              <a:rPr lang="pt-BR" dirty="0">
                <a:solidFill>
                  <a:srgbClr val="C00000"/>
                </a:solidFill>
              </a:rPr>
              <a:t>“VAI” </a:t>
            </a:r>
            <a:r>
              <a:rPr lang="pt-BR" dirty="0">
                <a:solidFill>
                  <a:schemeClr val="tx1"/>
                </a:solidFill>
              </a:rPr>
              <a:t>e zera o contador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52D413BD-F034-4422-B125-449FC3619270}"/>
              </a:ext>
            </a:extLst>
          </p:cNvPr>
          <p:cNvSpPr txBox="1"/>
          <p:nvPr/>
        </p:nvSpPr>
        <p:spPr>
          <a:xfrm rot="20800713">
            <a:off x="6198918" y="1574452"/>
            <a:ext cx="2628770" cy="120032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dirty="0" err="1">
                <a:solidFill>
                  <a:srgbClr val="C00000"/>
                </a:solidFill>
              </a:rPr>
              <a:t>clearInterval</a:t>
            </a:r>
            <a:r>
              <a:rPr lang="pt-BR" dirty="0"/>
              <a:t>() interrompe os chamados estabelecidos pelo </a:t>
            </a:r>
            <a:r>
              <a:rPr lang="pt-BR" dirty="0" err="1"/>
              <a:t>setInterval</a:t>
            </a:r>
            <a:r>
              <a:rPr lang="pt-BR" dirty="0"/>
              <a:t>()</a:t>
            </a:r>
            <a:endParaRPr lang="pt-BR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02679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9899B7-DD7E-4ADC-9274-3973C45BB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38" y="238125"/>
            <a:ext cx="6049760" cy="847726"/>
          </a:xfrm>
        </p:spPr>
        <p:txBody>
          <a:bodyPr>
            <a:noAutofit/>
          </a:bodyPr>
          <a:lstStyle/>
          <a:p>
            <a:r>
              <a:rPr lang="pt-BR" sz="2400" dirty="0"/>
              <a:t>Para finalizar, vamos salvar o último tempo quando pressionarmos “LIMPA” 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F37D9BE6-909A-4C7F-BBE0-DD254B394C50}"/>
              </a:ext>
            </a:extLst>
          </p:cNvPr>
          <p:cNvSpPr txBox="1"/>
          <p:nvPr/>
        </p:nvSpPr>
        <p:spPr>
          <a:xfrm>
            <a:off x="369444" y="1443841"/>
            <a:ext cx="6867525" cy="569386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 err="1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class</a:t>
            </a: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app</a:t>
            </a: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pt-BR" sz="1400" b="1" i="0" u="none" strike="noStrike" kern="1200" cap="none" spc="0" normalizeH="0" baseline="0" noProof="0" dirty="0" err="1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extends</a:t>
            </a: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pt-BR" sz="1400" b="1" i="0" u="none" strike="noStrike" kern="1200" cap="none" spc="0" normalizeH="0" baseline="0" noProof="0" dirty="0" err="1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Component</a:t>
            </a: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{</a:t>
            </a: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pt-BR" sz="14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constructor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400" b="1" dirty="0" err="1">
                <a:solidFill>
                  <a:srgbClr val="002060"/>
                </a:solidFill>
                <a:latin typeface="Consolas" panose="020B0609020204030204" pitchFamily="49" charset="0"/>
              </a:rPr>
              <a:t>props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4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super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400" b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props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4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pt-BR" sz="1400" b="1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400" b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state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1" dirty="0">
                <a:effectLst/>
                <a:latin typeface="Consolas" panose="020B0609020204030204" pitchFamily="49" charset="0"/>
              </a:rPr>
              <a:t>= {</a:t>
            </a: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pt-BR" sz="1400" b="1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numero</a:t>
            </a:r>
            <a:r>
              <a:rPr lang="pt-BR" sz="14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1" dirty="0">
                <a:effectLst/>
                <a:latin typeface="Consolas" panose="020B0609020204030204" pitchFamily="49" charset="0"/>
              </a:rPr>
              <a:t>0 ,</a:t>
            </a: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pt-BR" sz="1400" b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botaoVai</a:t>
            </a:r>
            <a:r>
              <a:rPr lang="pt-BR" sz="14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‘VAI’</a:t>
            </a:r>
          </a:p>
          <a:p>
            <a:r>
              <a:rPr lang="pt-BR" sz="1400" b="1" dirty="0">
                <a:solidFill>
                  <a:srgbClr val="CE9178"/>
                </a:solidFill>
                <a:latin typeface="Consolas" panose="020B0609020204030204" pitchFamily="49" charset="0"/>
              </a:rPr>
              <a:t>      </a:t>
            </a:r>
            <a:r>
              <a:rPr lang="pt-BR" sz="1400" b="1" dirty="0">
                <a:solidFill>
                  <a:srgbClr val="0070C0"/>
                </a:solidFill>
                <a:latin typeface="Consolas" panose="020B0609020204030204" pitchFamily="49" charset="0"/>
              </a:rPr>
              <a:t>ultimo</a:t>
            </a:r>
            <a:r>
              <a:rPr lang="pt-BR" sz="1400" b="1" dirty="0">
                <a:solidFill>
                  <a:srgbClr val="CE9178"/>
                </a:solidFill>
                <a:latin typeface="Consolas" panose="020B0609020204030204" pitchFamily="49" charset="0"/>
              </a:rPr>
              <a:t>: </a:t>
            </a:r>
            <a:r>
              <a:rPr lang="pt-BR" sz="1400" b="1" dirty="0" err="1">
                <a:solidFill>
                  <a:srgbClr val="CE9178"/>
                </a:solidFill>
                <a:latin typeface="Consolas" panose="020B0609020204030204" pitchFamily="49" charset="0"/>
              </a:rPr>
              <a:t>null</a:t>
            </a:r>
            <a:endParaRPr lang="pt-BR" sz="1400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1" dirty="0"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4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pt-BR" sz="1400" b="1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400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timer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pt-BR" sz="1400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</a:t>
            </a:r>
            <a:r>
              <a:rPr lang="pt-BR" sz="1400" b="1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variavel</a:t>
            </a:r>
            <a:r>
              <a:rPr lang="pt-BR" sz="1400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de controle do timer </a:t>
            </a:r>
            <a:r>
              <a:rPr lang="pt-BR" sz="1400" b="1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relogio</a:t>
            </a:r>
            <a:endParaRPr lang="pt-BR" sz="1400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4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pt-BR" sz="1400" b="1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400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vai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pt-BR" sz="1400" b="1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400" b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vai</a:t>
            </a:r>
            <a:r>
              <a:rPr lang="pt-BR" sz="1400" b="1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400" b="1" dirty="0" err="1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bind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4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4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pt-BR" sz="1400" b="1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400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limpa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pt-BR" sz="1400" b="1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400" b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limpa</a:t>
            </a:r>
            <a:r>
              <a:rPr lang="pt-BR" sz="1400" b="1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400" b="1" dirty="0" err="1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bind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pt-BR" sz="14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pt-BR" sz="1400" b="1" dirty="0">
                <a:effectLst/>
                <a:latin typeface="Consolas" panose="020B0609020204030204" pitchFamily="49" charset="0"/>
              </a:rPr>
              <a:t>  }</a:t>
            </a:r>
          </a:p>
          <a:p>
            <a:endParaRPr lang="en-US" sz="140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i="0" u="none" strike="noStrike" kern="1200" cap="none" spc="0" normalizeH="0" baseline="0" noProof="0" dirty="0">
                <a:ln>
                  <a:noFill/>
                </a:ln>
                <a:solidFill>
                  <a:srgbClr val="6E38B6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</a:p>
          <a:p>
            <a:r>
              <a:rPr lang="pt-BR" sz="140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pt-BR" sz="1400" b="1" dirty="0">
                <a:solidFill>
                  <a:schemeClr val="accent4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limpa() </a:t>
            </a:r>
            <a:r>
              <a:rPr lang="pt-BR" sz="1400" b="1" dirty="0"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400" b="1" dirty="0" err="1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pt-BR" sz="14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pt-BR" sz="1400" b="1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4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timer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!=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pt-BR" sz="1400" b="1" dirty="0">
                <a:effectLst/>
                <a:latin typeface="Consolas" panose="020B0609020204030204" pitchFamily="49" charset="0"/>
              </a:rPr>
              <a:t>{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timer está girando</a:t>
            </a:r>
            <a:endParaRPr lang="pt-BR" sz="1400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pt-BR" sz="1400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Para o timer</a:t>
            </a:r>
            <a:endParaRPr lang="pt-BR" sz="1400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pt-BR" sz="1400" b="1" dirty="0" err="1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</a:rPr>
              <a:t>clearInterval</a:t>
            </a:r>
            <a:r>
              <a:rPr lang="pt-BR" sz="1400" b="1" dirty="0">
                <a:effectLst/>
                <a:latin typeface="Consolas" panose="020B0609020204030204" pitchFamily="49" charset="0"/>
              </a:rPr>
              <a:t>(</a:t>
            </a:r>
            <a:r>
              <a:rPr lang="pt-BR" sz="14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pt-BR" sz="1400" b="1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400" b="1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timer</a:t>
            </a:r>
            <a:r>
              <a:rPr lang="pt-BR" sz="1400" b="1" dirty="0">
                <a:effectLst/>
                <a:latin typeface="Consolas" panose="020B0609020204030204" pitchFamily="49" charset="0"/>
              </a:rPr>
              <a:t>);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pt-BR" sz="14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pt-BR" sz="1400" b="1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400" b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timer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1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pt-BR" sz="1400" b="1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reseta a variável de controle</a:t>
            </a:r>
            <a:endParaRPr lang="pt-BR" sz="1400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1" dirty="0"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400" b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pt-BR" sz="1400" b="1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400" b="1" dirty="0" err="1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setState</a:t>
            </a:r>
            <a:r>
              <a:rPr lang="pt-BR" sz="1400" b="1" dirty="0">
                <a:effectLst/>
                <a:latin typeface="Consolas" panose="020B0609020204030204" pitchFamily="49" charset="0"/>
              </a:rPr>
              <a:t>({</a:t>
            </a:r>
          </a:p>
          <a:p>
            <a:r>
              <a:rPr lang="pt-B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pt-BR" sz="1400" b="1" dirty="0">
                <a:solidFill>
                  <a:srgbClr val="0070C0"/>
                </a:solidFill>
                <a:latin typeface="Consolas" panose="020B0609020204030204" pitchFamily="49" charset="0"/>
              </a:rPr>
              <a:t>ultimo</a:t>
            </a:r>
            <a:r>
              <a:rPr lang="pt-BR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pt-BR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400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state</a:t>
            </a:r>
            <a:r>
              <a:rPr lang="pt-BR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400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numero</a:t>
            </a:r>
            <a:r>
              <a:rPr lang="pt-B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endParaRPr lang="pt-BR" sz="1400" b="1" dirty="0">
              <a:solidFill>
                <a:srgbClr val="6A9955"/>
              </a:solidFill>
              <a:latin typeface="Consolas" panose="020B0609020204030204" pitchFamily="49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pt-BR" sz="1400" b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botaoVai</a:t>
            </a:r>
            <a:r>
              <a:rPr lang="pt-BR" sz="1400" b="1" dirty="0">
                <a:effectLst/>
                <a:latin typeface="Consolas" panose="020B0609020204030204" pitchFamily="49" charset="0"/>
              </a:rPr>
              <a:t>: </a:t>
            </a:r>
            <a:r>
              <a:rPr lang="pt-BR" sz="14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'VAI'</a:t>
            </a:r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pt-BR" sz="1400" b="1" dirty="0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numero</a:t>
            </a:r>
            <a:r>
              <a:rPr lang="pt-BR" sz="1400" b="1" dirty="0">
                <a:effectLst/>
                <a:latin typeface="Consolas" panose="020B0609020204030204" pitchFamily="49" charset="0"/>
              </a:rPr>
              <a:t>: 0</a:t>
            </a:r>
          </a:p>
          <a:p>
            <a:r>
              <a:rPr lang="pt-BR" sz="1400" b="1" dirty="0">
                <a:effectLst/>
                <a:latin typeface="Consolas" panose="020B0609020204030204" pitchFamily="49" charset="0"/>
              </a:rPr>
              <a:t>    })</a:t>
            </a:r>
            <a:endParaRPr kumimoji="0" lang="pt-BR" sz="1400" i="0" u="none" strike="noStrike" kern="1200" cap="none" spc="0" normalizeH="0" baseline="0" noProof="0" dirty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52D413BD-F034-4422-B125-449FC3619270}"/>
              </a:ext>
            </a:extLst>
          </p:cNvPr>
          <p:cNvSpPr txBox="1"/>
          <p:nvPr/>
        </p:nvSpPr>
        <p:spPr>
          <a:xfrm rot="20800713">
            <a:off x="3646219" y="1788053"/>
            <a:ext cx="2628770" cy="36933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tx1"/>
                </a:solidFill>
              </a:rPr>
              <a:t>Criar um </a:t>
            </a:r>
            <a:r>
              <a:rPr lang="pt-BR" dirty="0" err="1">
                <a:solidFill>
                  <a:schemeClr val="tx1"/>
                </a:solidFill>
              </a:rPr>
              <a:t>state</a:t>
            </a:r>
            <a:r>
              <a:rPr lang="pt-BR" dirty="0">
                <a:solidFill>
                  <a:schemeClr val="tx1"/>
                </a:solidFill>
              </a:rPr>
              <a:t> </a:t>
            </a:r>
            <a:r>
              <a:rPr lang="pt-BR" dirty="0">
                <a:solidFill>
                  <a:srgbClr val="C00000"/>
                </a:solidFill>
              </a:rPr>
              <a:t>“ultimo”</a:t>
            </a:r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130DF56F-2975-4E59-8128-61E63CE12BE6}"/>
              </a:ext>
            </a:extLst>
          </p:cNvPr>
          <p:cNvSpPr/>
          <p:nvPr/>
        </p:nvSpPr>
        <p:spPr>
          <a:xfrm>
            <a:off x="570047" y="2743200"/>
            <a:ext cx="3611427" cy="227221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D2E52EAC-6CEA-4276-9638-D1EF742A082B}"/>
              </a:ext>
            </a:extLst>
          </p:cNvPr>
          <p:cNvSpPr txBox="1"/>
          <p:nvPr/>
        </p:nvSpPr>
        <p:spPr>
          <a:xfrm rot="20800713">
            <a:off x="4999699" y="5471995"/>
            <a:ext cx="2628770" cy="646331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tx1"/>
                </a:solidFill>
              </a:rPr>
              <a:t>salva valor do cronômetro</a:t>
            </a:r>
            <a:r>
              <a:rPr lang="pt-BR" dirty="0">
                <a:solidFill>
                  <a:srgbClr val="C00000"/>
                </a:solidFill>
              </a:rPr>
              <a:t> no </a:t>
            </a:r>
            <a:r>
              <a:rPr lang="pt-BR" dirty="0" err="1">
                <a:solidFill>
                  <a:srgbClr val="C00000"/>
                </a:solidFill>
              </a:rPr>
              <a:t>state</a:t>
            </a:r>
            <a:r>
              <a:rPr lang="pt-BR" dirty="0">
                <a:solidFill>
                  <a:srgbClr val="C00000"/>
                </a:solidFill>
              </a:rPr>
              <a:t> “ultimo”</a:t>
            </a:r>
          </a:p>
        </p:txBody>
      </p:sp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C6B17EBC-5F3A-4F30-B0A4-E6BFD6F989CF}"/>
              </a:ext>
            </a:extLst>
          </p:cNvPr>
          <p:cNvSpPr/>
          <p:nvPr/>
        </p:nvSpPr>
        <p:spPr>
          <a:xfrm>
            <a:off x="722447" y="5962650"/>
            <a:ext cx="3611427" cy="227221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677141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555C5B3-193A-4749-9AFD-682E53CDDE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EAE06A6-F76A-41C9-827A-C561B0044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-3"/>
            <a:ext cx="12192000" cy="68580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9F9D4E8-0639-444B-949B-9518585061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80861" y="0"/>
            <a:ext cx="7661934" cy="6858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45000"/>
                </a:schemeClr>
              </a:gs>
              <a:gs pos="100000">
                <a:srgbClr val="000000">
                  <a:alpha val="29000"/>
                </a:srgb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3DA7A2-ED70-4BBA-AB72-00AD461FA4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80862" y="-6"/>
            <a:ext cx="11711138" cy="6410334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rgbClr val="000000">
                  <a:alpha val="41000"/>
                </a:srgb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1664D49-6B6E-4DF3-846D-A8C80EAE4F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7208" y="857251"/>
            <a:ext cx="4747280" cy="3098061"/>
          </a:xfrm>
        </p:spPr>
        <p:txBody>
          <a:bodyPr anchor="b">
            <a:normAutofit/>
          </a:bodyPr>
          <a:lstStyle/>
          <a:p>
            <a:pPr algn="l"/>
            <a:r>
              <a:rPr lang="pt-BR" sz="4800" dirty="0">
                <a:solidFill>
                  <a:srgbClr val="FFFFFF"/>
                </a:solidFill>
              </a:rPr>
              <a:t>App Cronometro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C485432-3647-4218-B5D3-15D3FA222B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4844797" y="-489206"/>
            <a:ext cx="2502408" cy="12191998"/>
          </a:xfrm>
          <a:prstGeom prst="rect">
            <a:avLst/>
          </a:prstGeom>
          <a:gradFill>
            <a:gsLst>
              <a:gs pos="0">
                <a:schemeClr val="accent1">
                  <a:alpha val="24000"/>
                </a:schemeClr>
              </a:gs>
              <a:gs pos="78000">
                <a:schemeClr val="accent1">
                  <a:lumMod val="50000"/>
                  <a:alpha val="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9F6BC5E-FE6D-4B71-BE58-54E0DA514A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27208" y="4756265"/>
            <a:ext cx="4393278" cy="1244483"/>
          </a:xfrm>
        </p:spPr>
        <p:txBody>
          <a:bodyPr anchor="t">
            <a:normAutofit/>
          </a:bodyPr>
          <a:lstStyle/>
          <a:p>
            <a:pPr algn="l"/>
            <a:endParaRPr lang="pt-BR">
              <a:solidFill>
                <a:srgbClr val="FFFFFF"/>
              </a:solidFill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F4AFDDCA-6ABA-4D23-8A5C-1BF0F43081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90589" y="1062544"/>
            <a:ext cx="4756162" cy="475616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868BC55-F96F-4E26-9298-1695CA0AA7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0559" y="2208411"/>
            <a:ext cx="3737164" cy="2455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828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9899B7-DD7E-4ADC-9274-3973C45BB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39" y="238124"/>
            <a:ext cx="2000250" cy="2362201"/>
          </a:xfrm>
        </p:spPr>
        <p:txBody>
          <a:bodyPr>
            <a:noAutofit/>
          </a:bodyPr>
          <a:lstStyle/>
          <a:p>
            <a:r>
              <a:rPr lang="pt-BR" sz="2400" dirty="0"/>
              <a:t>Para finalizar, vamos salvar o último tempo quando pressionarmos “LIMPA” 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F37D9BE6-909A-4C7F-BBE0-DD254B394C50}"/>
              </a:ext>
            </a:extLst>
          </p:cNvPr>
          <p:cNvSpPr txBox="1"/>
          <p:nvPr/>
        </p:nvSpPr>
        <p:spPr>
          <a:xfrm>
            <a:off x="1922019" y="85724"/>
            <a:ext cx="6867525" cy="628633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  </a:t>
            </a: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render</a:t>
            </a: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() 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kumimoji="0" lang="pt-BR" sz="1400" b="1" i="0" u="none" strike="noStrike" kern="1200" cap="none" spc="0" normalizeH="0" baseline="0" noProof="0" dirty="0" err="1">
                <a:ln>
                  <a:noFill/>
                </a:ln>
                <a:solidFill>
                  <a:srgbClr val="C586C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return</a:t>
            </a: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</a:p>
          <a:p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      </a:t>
            </a: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kumimoji="0" lang="pt-BR" sz="1400" b="1" i="0" u="none" strike="noStrike" kern="1200" cap="none" spc="0" normalizeH="0" baseline="0" noProof="0" dirty="0" err="1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View</a:t>
            </a: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400" b="1" dirty="0" err="1">
                <a:solidFill>
                  <a:srgbClr val="C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sz="14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400" b="1" dirty="0" err="1">
                <a:solidFill>
                  <a:srgbClr val="0070C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sz="1400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400" b="1" dirty="0" err="1">
                <a:solidFill>
                  <a:srgbClr val="7030A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container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kumimoji="0" lang="pt-BR" sz="1400" b="1" i="0" u="none" strike="noStrike" kern="1200" cap="none" spc="0" normalizeH="0" baseline="0" noProof="0" dirty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pt-BR" sz="14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Image</a:t>
            </a:r>
            <a:endParaRPr lang="pt-BR" sz="14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  </a:t>
            </a:r>
            <a:r>
              <a:rPr lang="pt-BR" sz="1400" b="1" dirty="0" err="1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source</a:t>
            </a:r>
            <a:r>
              <a:rPr lang="pt-BR" sz="14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400" b="1" dirty="0">
                <a:solidFill>
                  <a:schemeClr val="accent4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require</a:t>
            </a:r>
            <a:r>
              <a:rPr lang="pt-BR" sz="14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pt-BR" sz="1400" b="1" dirty="0">
                <a:solidFill>
                  <a:srgbClr val="CE917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'./</a:t>
            </a:r>
            <a:r>
              <a:rPr lang="pt-BR" sz="1400" b="1" dirty="0" err="1">
                <a:solidFill>
                  <a:srgbClr val="CE917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assets</a:t>
            </a:r>
            <a:r>
              <a:rPr lang="pt-BR" sz="1400" b="1" dirty="0">
                <a:solidFill>
                  <a:srgbClr val="CE917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/cronometro.png'</a:t>
            </a:r>
            <a:r>
              <a:rPr lang="pt-BR" sz="14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endParaRPr lang="pt-BR" sz="14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  </a:t>
            </a:r>
            <a:r>
              <a:rPr lang="pt-BR" sz="1400" b="1" dirty="0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sz="14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400" b="1" dirty="0" err="1">
                <a:solidFill>
                  <a:srgbClr val="4FC1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sz="1400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400" b="1" dirty="0" err="1">
                <a:solidFill>
                  <a:srgbClr val="4EC9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cronometro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endParaRPr lang="pt-BR" sz="14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/&gt;</a:t>
            </a: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pt-BR" sz="14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400" b="1" dirty="0">
                <a:solidFill>
                  <a:srgbClr val="CCCC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400" dirty="0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sz="1400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400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400" dirty="0" err="1">
                <a:solidFill>
                  <a:srgbClr val="4FC1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sz="1400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400" dirty="0" err="1">
                <a:solidFill>
                  <a:srgbClr val="4EC9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timer</a:t>
            </a:r>
            <a:r>
              <a:rPr lang="pt-BR" sz="1400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r>
              <a:rPr lang="pt-BR" sz="1400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</a:p>
          <a:p>
            <a:r>
              <a:rPr lang="pt-BR" sz="140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	</a:t>
            </a:r>
            <a:r>
              <a:rPr lang="pt-BR" sz="14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pt-BR" sz="1400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pt-BR" sz="14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400" b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state</a:t>
            </a:r>
            <a:r>
              <a:rPr lang="pt-BR" sz="14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400" b="1" dirty="0" err="1">
                <a:solidFill>
                  <a:srgbClr val="7030A0"/>
                </a:solidFill>
                <a:effectLst/>
                <a:latin typeface="Consolas" panose="020B0609020204030204" pitchFamily="49" charset="0"/>
              </a:rPr>
              <a:t>numero</a:t>
            </a:r>
            <a:r>
              <a:rPr lang="pt-BR" sz="1400" b="1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pt-BR" sz="1400" b="1" dirty="0" err="1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toFixed</a:t>
            </a:r>
            <a:r>
              <a:rPr lang="pt-BR" sz="1400" b="1" dirty="0">
                <a:effectLst/>
                <a:latin typeface="Consolas" panose="020B0609020204030204" pitchFamily="49" charset="0"/>
              </a:rPr>
              <a:t>(2)</a:t>
            </a:r>
            <a:r>
              <a:rPr lang="pt-BR" sz="1400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}</a:t>
            </a:r>
            <a:endParaRPr lang="pt-BR" sz="1400" b="1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pt-BR" sz="1400" b="1" dirty="0">
                <a:solidFill>
                  <a:srgbClr val="80808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&lt;/</a:t>
            </a:r>
            <a:r>
              <a:rPr lang="pt-BR" sz="14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</a:p>
          <a:p>
            <a:endParaRPr lang="pt-BR" sz="1400" b="1" dirty="0">
              <a:solidFill>
                <a:srgbClr val="80808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pt-BR" sz="14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View</a:t>
            </a:r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400" b="1" dirty="0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sz="14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400" b="1" dirty="0" err="1">
                <a:solidFill>
                  <a:srgbClr val="4FC1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sz="1400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400" b="1" dirty="0" err="1">
                <a:solidFill>
                  <a:srgbClr val="4EC9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btnArea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pt-BR" sz="14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  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pt-BR" sz="14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TouchableOpacity</a:t>
            </a:r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400" b="1" dirty="0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sz="14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400" b="1" dirty="0" err="1">
                <a:solidFill>
                  <a:srgbClr val="4FC1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sz="1400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400" b="1" dirty="0" err="1">
                <a:solidFill>
                  <a:srgbClr val="4EC9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btn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r>
              <a:rPr lang="pt-BR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400" b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onPress</a:t>
            </a:r>
            <a:r>
              <a:rPr lang="pt-BR" sz="1400" b="1" dirty="0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={</a:t>
            </a:r>
            <a:r>
              <a:rPr lang="pt-BR" sz="1400" b="1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this.vai</a:t>
            </a:r>
            <a:r>
              <a:rPr lang="pt-BR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pt-BR" sz="14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    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pt-BR" sz="14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400" b="1" dirty="0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sz="14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400" b="1" dirty="0" err="1">
                <a:solidFill>
                  <a:srgbClr val="4FC1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sz="1400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400" b="1" dirty="0" err="1">
                <a:solidFill>
                  <a:srgbClr val="4EC9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btnTexto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pt-BR" sz="14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VAI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&lt;/</a:t>
            </a:r>
            <a:r>
              <a:rPr lang="pt-BR" sz="14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pt-BR" sz="14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  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&lt;/</a:t>
            </a:r>
            <a:r>
              <a:rPr lang="pt-BR" sz="14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TouchableOpacity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pt-BR" sz="14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  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pt-BR" sz="14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TouchableOpacity</a:t>
            </a:r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400" b="1" dirty="0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sz="14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400" b="1" dirty="0" err="1">
                <a:solidFill>
                  <a:srgbClr val="4FC1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sz="1400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400" b="1" dirty="0" err="1">
                <a:solidFill>
                  <a:srgbClr val="4EC9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btn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 </a:t>
            </a:r>
            <a:r>
              <a:rPr lang="pt-BR" sz="1400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onPress</a:t>
            </a:r>
            <a:r>
              <a:rPr lang="pt-BR" sz="1400" b="1" dirty="0">
                <a:solidFill>
                  <a:srgbClr val="0070C0"/>
                </a:solidFill>
                <a:latin typeface="Consolas" panose="020B0609020204030204" pitchFamily="49" charset="0"/>
              </a:rPr>
              <a:t>={</a:t>
            </a:r>
            <a:r>
              <a:rPr lang="pt-BR" sz="1400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this.limpa</a:t>
            </a:r>
            <a:r>
              <a:rPr lang="pt-BR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pt-BR" sz="14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    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pt-BR" sz="14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400" b="1" dirty="0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sz="14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400" b="1" dirty="0" err="1">
                <a:solidFill>
                  <a:srgbClr val="4FC1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sz="1400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400" b="1" dirty="0" err="1">
                <a:solidFill>
                  <a:srgbClr val="4EC9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btnTexto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pt-BR" sz="14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LIMPA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&lt;/</a:t>
            </a:r>
            <a:r>
              <a:rPr lang="pt-BR" sz="14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pt-BR" sz="14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  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&lt;/</a:t>
            </a:r>
            <a:r>
              <a:rPr lang="pt-BR" sz="14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TouchableOpacity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pt-BR" sz="14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&lt;/</a:t>
            </a:r>
            <a:r>
              <a:rPr lang="pt-BR" sz="14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View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    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pt-BR" sz="14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View</a:t>
            </a:r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400" b="1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sz="14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400" b="1" dirty="0" err="1">
                <a:solidFill>
                  <a:srgbClr val="4FC1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sz="1400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400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ultArea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pt-BR" sz="14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     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pt-BR" sz="14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400" b="1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sz="14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400" b="1" dirty="0" err="1">
                <a:solidFill>
                  <a:srgbClr val="4FC1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sz="1400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400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ultTxt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4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Último tempo: 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400" b="1" dirty="0" err="1">
                <a:solidFill>
                  <a:srgbClr val="4FC1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</a:t>
            </a:r>
            <a:r>
              <a:rPr lang="pt-BR" sz="1400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400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state</a:t>
            </a:r>
            <a:r>
              <a:rPr lang="pt-BR" sz="1400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400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ultimo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&lt;/</a:t>
            </a:r>
            <a:r>
              <a:rPr lang="pt-BR" sz="14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pt-BR" sz="14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    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&lt;/</a:t>
            </a:r>
            <a:r>
              <a:rPr lang="pt-BR" sz="14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View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</a:p>
          <a:p>
            <a:endParaRPr lang="pt-BR" sz="14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      </a:t>
            </a: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&lt;/</a:t>
            </a:r>
            <a:r>
              <a:rPr kumimoji="0" lang="pt-BR" sz="1400" b="1" i="0" u="none" strike="noStrike" kern="1200" cap="none" spc="0" normalizeH="0" baseline="0" noProof="0" dirty="0" err="1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View</a:t>
            </a: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kumimoji="0" lang="pt-BR" sz="1400" b="1" i="0" u="none" strike="noStrike" kern="1200" cap="none" spc="0" normalizeH="0" baseline="0" noProof="0" dirty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    );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  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050" b="1" i="0" u="none" strike="noStrike" kern="1200" cap="none" spc="0" normalizeH="0" baseline="0" noProof="0" dirty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400" b="1" i="0" u="none" strike="noStrike" kern="1200" cap="none" spc="0" normalizeH="0" baseline="0" noProof="0" dirty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64D55DEB-5BB3-4F9A-9AEA-B27012947593}"/>
              </a:ext>
            </a:extLst>
          </p:cNvPr>
          <p:cNvSpPr txBox="1"/>
          <p:nvPr/>
        </p:nvSpPr>
        <p:spPr>
          <a:xfrm>
            <a:off x="6078053" y="4846557"/>
            <a:ext cx="2194075" cy="147732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dirty="0"/>
              <a:t>Criando uma nova </a:t>
            </a:r>
            <a:r>
              <a:rPr lang="pt-BR" dirty="0">
                <a:solidFill>
                  <a:srgbClr val="C00000"/>
                </a:solidFill>
              </a:rPr>
              <a:t>VIEW</a:t>
            </a:r>
            <a:r>
              <a:rPr lang="pt-BR" dirty="0"/>
              <a:t> abaixo do botões e inserindo um </a:t>
            </a:r>
            <a:r>
              <a:rPr lang="pt-BR" dirty="0">
                <a:solidFill>
                  <a:srgbClr val="C00000"/>
                </a:solidFill>
              </a:rPr>
              <a:t>texto</a:t>
            </a:r>
            <a:r>
              <a:rPr lang="pt-BR" dirty="0"/>
              <a:t> com o </a:t>
            </a:r>
            <a:r>
              <a:rPr lang="pt-BR" dirty="0" err="1">
                <a:solidFill>
                  <a:srgbClr val="C00000"/>
                </a:solidFill>
              </a:rPr>
              <a:t>state</a:t>
            </a:r>
            <a:r>
              <a:rPr lang="pt-BR" dirty="0">
                <a:solidFill>
                  <a:srgbClr val="C00000"/>
                </a:solidFill>
              </a:rPr>
              <a:t> “ultimo”</a:t>
            </a:r>
            <a:r>
              <a:rPr lang="pt-BR" dirty="0"/>
              <a:t> </a:t>
            </a:r>
            <a:endParaRPr lang="pt-BR" dirty="0">
              <a:solidFill>
                <a:srgbClr val="C00000"/>
              </a:solidFill>
            </a:endParaRPr>
          </a:p>
        </p:txBody>
      </p:sp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AE4BCF23-9F11-478C-9500-CB271FDB607B}"/>
              </a:ext>
            </a:extLst>
          </p:cNvPr>
          <p:cNvSpPr/>
          <p:nvPr/>
        </p:nvSpPr>
        <p:spPr>
          <a:xfrm>
            <a:off x="2283098" y="4167692"/>
            <a:ext cx="6333364" cy="630690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CD20E986-0793-4F7D-A567-DBA853B016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27291" y="0"/>
            <a:ext cx="3164709" cy="6858000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29835646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9899B7-DD7E-4ADC-9274-3973C45BB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2565461" cy="2362201"/>
          </a:xfrm>
        </p:spPr>
        <p:txBody>
          <a:bodyPr>
            <a:normAutofit/>
          </a:bodyPr>
          <a:lstStyle/>
          <a:p>
            <a:r>
              <a:rPr lang="pt-BR" sz="2400" dirty="0"/>
              <a:t>Ajustando os novos estilos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F37D9BE6-909A-4C7F-BBE0-DD254B394C50}"/>
              </a:ext>
            </a:extLst>
          </p:cNvPr>
          <p:cNvSpPr txBox="1"/>
          <p:nvPr/>
        </p:nvSpPr>
        <p:spPr>
          <a:xfrm>
            <a:off x="2565461" y="57150"/>
            <a:ext cx="6205536" cy="617092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100" b="1" i="0" u="none" strike="noStrike" kern="1200" cap="none" spc="0" normalizeH="0" baseline="0" noProof="0" dirty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600" b="0" dirty="0" err="1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const</a:t>
            </a:r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1" dirty="0" err="1">
                <a:solidFill>
                  <a:srgbClr val="C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0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0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StyleSheet</a:t>
            </a:r>
            <a:r>
              <a:rPr lang="pt-BR" sz="1600" b="0" dirty="0" err="1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600" b="0" dirty="0" err="1">
                <a:solidFill>
                  <a:schemeClr val="accent4">
                    <a:lumMod val="7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create</a:t>
            </a:r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({</a:t>
            </a:r>
          </a:p>
          <a:p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</a:t>
            </a:r>
            <a:r>
              <a:rPr lang="pt-BR" sz="1600" b="0" dirty="0">
                <a:solidFill>
                  <a:srgbClr val="0070C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container</a:t>
            </a:r>
            <a:r>
              <a:rPr lang="pt-BR" sz="1600" b="0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{ </a:t>
            </a:r>
            <a:r>
              <a:rPr lang="pt-BR" sz="16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.....</a:t>
            </a:r>
          </a:p>
          <a:p>
            <a:r>
              <a:rPr lang="pt-BR" sz="16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},</a:t>
            </a:r>
          </a:p>
          <a:p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</a:t>
            </a:r>
            <a:r>
              <a:rPr lang="pt-BR" sz="16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cronometro</a:t>
            </a:r>
            <a:r>
              <a:rPr lang="pt-BR" sz="1600" b="0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0" dirty="0">
                <a:solidFill>
                  <a:schemeClr val="accent4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 </a:t>
            </a:r>
            <a:r>
              <a:rPr lang="pt-BR" sz="16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.....</a:t>
            </a:r>
          </a:p>
          <a:p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</a:t>
            </a:r>
            <a:r>
              <a:rPr lang="pt-BR" sz="1600" b="0" dirty="0">
                <a:solidFill>
                  <a:schemeClr val="accent4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</a:p>
          <a:p>
            <a:r>
              <a:rPr lang="pt-BR" sz="1600" b="1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pt-BR" sz="16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timer</a:t>
            </a:r>
            <a:r>
              <a:rPr lang="pt-BR" sz="1600" b="1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{ .....</a:t>
            </a:r>
          </a:p>
          <a:p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</a:t>
            </a:r>
            <a:r>
              <a:rPr lang="pt-BR" sz="16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</a:p>
          <a:p>
            <a:r>
              <a:rPr lang="pt-BR" sz="16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pt-BR" sz="1600" b="1" dirty="0" err="1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btnArea</a:t>
            </a:r>
            <a:r>
              <a:rPr lang="pt-BR" sz="1600" b="1" dirty="0">
                <a:effectLst/>
                <a:latin typeface="Consolas" panose="020B0609020204030204" pitchFamily="49" charset="0"/>
              </a:rPr>
              <a:t>: {</a:t>
            </a:r>
          </a:p>
          <a:p>
            <a:r>
              <a:rPr lang="pt-BR" sz="1600" b="1" dirty="0">
                <a:effectLst/>
                <a:latin typeface="Consolas" panose="020B0609020204030204" pitchFamily="49" charset="0"/>
              </a:rPr>
              <a:t>  },</a:t>
            </a:r>
          </a:p>
          <a:p>
            <a:r>
              <a:rPr lang="pt-BR" sz="1600" b="1" dirty="0">
                <a:effectLst/>
                <a:latin typeface="Consolas" panose="020B0609020204030204" pitchFamily="49" charset="0"/>
              </a:rPr>
              <a:t>  </a:t>
            </a:r>
            <a:r>
              <a:rPr lang="pt-BR" sz="1600" b="1" dirty="0" err="1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btn</a:t>
            </a:r>
            <a:r>
              <a:rPr lang="pt-BR" sz="1600" b="1" dirty="0">
                <a:effectLst/>
                <a:latin typeface="Consolas" panose="020B0609020204030204" pitchFamily="49" charset="0"/>
              </a:rPr>
              <a:t>: {</a:t>
            </a:r>
          </a:p>
          <a:p>
            <a:r>
              <a:rPr lang="pt-BR" sz="1600" b="0" dirty="0">
                <a:effectLst/>
                <a:latin typeface="Consolas" panose="020B0609020204030204" pitchFamily="49" charset="0"/>
              </a:rPr>
              <a:t>  },</a:t>
            </a:r>
          </a:p>
          <a:p>
            <a:r>
              <a:rPr lang="pt-BR" sz="1600" b="0" dirty="0">
                <a:effectLst/>
                <a:latin typeface="Consolas" panose="020B0609020204030204" pitchFamily="49" charset="0"/>
              </a:rPr>
              <a:t> </a:t>
            </a:r>
            <a:r>
              <a:rPr lang="pt-BR" sz="1600" b="1" dirty="0" err="1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btnTexto</a:t>
            </a:r>
            <a:r>
              <a:rPr lang="pt-BR" sz="1600" b="0" dirty="0">
                <a:effectLst/>
                <a:latin typeface="Consolas" panose="020B0609020204030204" pitchFamily="49" charset="0"/>
              </a:rPr>
              <a:t>: {</a:t>
            </a:r>
          </a:p>
          <a:p>
            <a:r>
              <a:rPr lang="pt-BR" sz="1600" b="0" dirty="0">
                <a:effectLst/>
                <a:latin typeface="Consolas" panose="020B0609020204030204" pitchFamily="49" charset="0"/>
              </a:rPr>
              <a:t>  }</a:t>
            </a:r>
            <a:r>
              <a:rPr lang="pt-B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,</a:t>
            </a:r>
          </a:p>
          <a:p>
            <a:r>
              <a:rPr lang="pt-B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pt-BR" sz="1600" b="1" dirty="0" err="1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ultArea</a:t>
            </a:r>
            <a:r>
              <a:rPr lang="pt-BR" sz="1600" b="0" dirty="0">
                <a:effectLst/>
                <a:latin typeface="Consolas" panose="020B0609020204030204" pitchFamily="49" charset="0"/>
              </a:rPr>
              <a:t>: {</a:t>
            </a:r>
          </a:p>
          <a:p>
            <a:r>
              <a:rPr lang="pt-BR" sz="16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lang="pt-BR" sz="1600" b="1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marginTop</a:t>
            </a:r>
            <a:r>
              <a:rPr lang="pt-BR" sz="16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40</a:t>
            </a:r>
          </a:p>
          <a:p>
            <a:r>
              <a:rPr lang="pt-BR" sz="1600" b="1" dirty="0">
                <a:latin typeface="Arial" panose="020B0604020202020204" pitchFamily="34" charset="0"/>
                <a:cs typeface="Arial" panose="020B0604020202020204" pitchFamily="34" charset="0"/>
              </a:rPr>
              <a:t>  },</a:t>
            </a:r>
          </a:p>
          <a:p>
            <a:r>
              <a:rPr lang="pt-BR" sz="16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</a:t>
            </a:r>
            <a:r>
              <a:rPr lang="pt-BR" sz="1600" b="1" dirty="0" err="1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ultTxt</a:t>
            </a:r>
            <a:r>
              <a:rPr lang="pt-BR" sz="1600" b="1" dirty="0">
                <a:latin typeface="Arial" panose="020B0604020202020204" pitchFamily="34" charset="0"/>
                <a:cs typeface="Arial" panose="020B0604020202020204" pitchFamily="34" charset="0"/>
              </a:rPr>
              <a:t>:  {</a:t>
            </a:r>
          </a:p>
          <a:p>
            <a:r>
              <a:rPr lang="pt-BR" sz="16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lang="pt-BR" sz="1600" b="1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fontSize</a:t>
            </a:r>
            <a:r>
              <a:rPr lang="pt-BR" sz="16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25,</a:t>
            </a:r>
          </a:p>
          <a:p>
            <a:r>
              <a:rPr lang="pt-BR" sz="16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lang="pt-BR" sz="1600" b="1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fontStyle</a:t>
            </a:r>
            <a:r>
              <a:rPr lang="pt-BR" sz="16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'</a:t>
            </a:r>
            <a:r>
              <a:rPr lang="pt-BR" sz="1600" b="1" dirty="0" err="1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italic</a:t>
            </a:r>
            <a:r>
              <a:rPr lang="pt-BR" sz="16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',</a:t>
            </a:r>
          </a:p>
          <a:p>
            <a:r>
              <a:rPr lang="pt-BR" sz="16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lang="pt-BR" sz="16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color</a:t>
            </a:r>
            <a:r>
              <a:rPr lang="pt-BR" sz="16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'#FFF'</a:t>
            </a:r>
          </a:p>
          <a:p>
            <a:r>
              <a:rPr lang="pt-BR" sz="16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r>
              <a:rPr lang="pt-BR" sz="1600" b="1" dirty="0">
                <a:latin typeface="Arial" panose="020B0604020202020204" pitchFamily="34" charset="0"/>
                <a:cs typeface="Arial" panose="020B0604020202020204" pitchFamily="34" charset="0"/>
              </a:rPr>
              <a:t> }</a:t>
            </a:r>
          </a:p>
          <a:p>
            <a:endParaRPr lang="pt-BR" sz="1600" b="0" dirty="0">
              <a:effectLst/>
              <a:latin typeface="Consolas" panose="020B0609020204030204" pitchFamily="49" charset="0"/>
            </a:endParaRPr>
          </a:p>
          <a:p>
            <a:r>
              <a:rPr lang="pt-BR" sz="16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})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600" b="1" i="0" u="none" strike="noStrike" kern="1200" cap="none" spc="0" normalizeH="0" baseline="0" noProof="0" dirty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DD787BE-B177-48B7-BF9B-0CEEF4B5AE51}"/>
              </a:ext>
            </a:extLst>
          </p:cNvPr>
          <p:cNvSpPr txBox="1"/>
          <p:nvPr/>
        </p:nvSpPr>
        <p:spPr>
          <a:xfrm rot="20900680">
            <a:off x="4724008" y="3241055"/>
            <a:ext cx="3099511" cy="92333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dirty="0"/>
              <a:t>Estilo </a:t>
            </a:r>
            <a:r>
              <a:rPr lang="pt-BR" dirty="0" err="1"/>
              <a:t>ultArea</a:t>
            </a:r>
            <a:r>
              <a:rPr lang="pt-BR" dirty="0"/>
              <a:t> define a área da nova </a:t>
            </a:r>
            <a:r>
              <a:rPr lang="pt-BR" dirty="0" err="1"/>
              <a:t>view</a:t>
            </a:r>
            <a:r>
              <a:rPr lang="pt-BR" dirty="0"/>
              <a:t>.</a:t>
            </a:r>
          </a:p>
          <a:p>
            <a:r>
              <a:rPr lang="pt-BR" dirty="0"/>
              <a:t>Estilo </a:t>
            </a:r>
            <a:r>
              <a:rPr lang="pt-BR" dirty="0" err="1">
                <a:solidFill>
                  <a:srgbClr val="C00000"/>
                </a:solidFill>
              </a:rPr>
              <a:t>ultTxt</a:t>
            </a:r>
            <a:r>
              <a:rPr lang="pt-BR" dirty="0"/>
              <a:t> define o texto</a:t>
            </a:r>
            <a:endParaRPr lang="pt-BR" dirty="0">
              <a:solidFill>
                <a:srgbClr val="C00000"/>
              </a:solidFill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99F0005E-E23D-4E69-9082-C031AD0765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84386" y="-1"/>
            <a:ext cx="3124049" cy="6858000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38037558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9899B7-DD7E-4ADC-9274-3973C45BB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2565461" cy="2362201"/>
          </a:xfrm>
        </p:spPr>
        <p:txBody>
          <a:bodyPr>
            <a:normAutofit/>
          </a:bodyPr>
          <a:lstStyle/>
          <a:p>
            <a:r>
              <a:rPr lang="pt-BR" sz="2400" dirty="0"/>
              <a:t>Ajustando o número gerado após pressionar “limpa”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F37D9BE6-909A-4C7F-BBE0-DD254B394C50}"/>
              </a:ext>
            </a:extLst>
          </p:cNvPr>
          <p:cNvSpPr txBox="1"/>
          <p:nvPr/>
        </p:nvSpPr>
        <p:spPr>
          <a:xfrm>
            <a:off x="1908236" y="85725"/>
            <a:ext cx="7331014" cy="569386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pt-BR" sz="1400" b="1" dirty="0">
                <a:solidFill>
                  <a:srgbClr val="DCDCAA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render</a:t>
            </a:r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() {</a:t>
            </a: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lang="pt-BR" sz="1400" b="1" dirty="0" err="1">
                <a:solidFill>
                  <a:srgbClr val="C586C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return</a:t>
            </a:r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pt-BR" sz="14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View</a:t>
            </a:r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400" b="1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sz="14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400" b="1" dirty="0" err="1">
                <a:solidFill>
                  <a:srgbClr val="4FC1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sz="1400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400" b="1" dirty="0" err="1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container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pt-BR" sz="14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pt-BR" sz="14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Image</a:t>
            </a:r>
            <a:endParaRPr lang="pt-BR" sz="14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  </a:t>
            </a:r>
            <a:r>
              <a:rPr lang="pt-BR" sz="1400" b="1" dirty="0" err="1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source</a:t>
            </a:r>
            <a:r>
              <a:rPr lang="pt-BR" sz="14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400" b="1" dirty="0">
                <a:solidFill>
                  <a:srgbClr val="DCDCAA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require</a:t>
            </a:r>
            <a:r>
              <a:rPr lang="pt-BR" sz="14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pt-BR" sz="1400" b="1" dirty="0">
                <a:solidFill>
                  <a:srgbClr val="CE917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'./</a:t>
            </a:r>
            <a:r>
              <a:rPr lang="pt-BR" sz="1400" b="1" dirty="0" err="1">
                <a:solidFill>
                  <a:srgbClr val="CE917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assets</a:t>
            </a:r>
            <a:r>
              <a:rPr lang="pt-BR" sz="1400" b="1" dirty="0">
                <a:solidFill>
                  <a:srgbClr val="CE917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/cronometro.png'</a:t>
            </a:r>
            <a:r>
              <a:rPr lang="pt-BR" sz="14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endParaRPr lang="pt-BR" sz="14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  </a:t>
            </a:r>
            <a:r>
              <a:rPr lang="pt-BR" sz="1400" b="1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sz="14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400" b="1" dirty="0" err="1">
                <a:solidFill>
                  <a:srgbClr val="4FC1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sz="1400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400" b="1" dirty="0" err="1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cronometro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endParaRPr lang="pt-BR" sz="14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/&gt;</a:t>
            </a:r>
            <a:endParaRPr lang="pt-BR" sz="14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pt-BR" sz="14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400" b="1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sz="14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400" b="1" dirty="0" err="1">
                <a:solidFill>
                  <a:srgbClr val="4FC1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sz="1400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400" b="1" dirty="0" err="1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timer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400" b="1" dirty="0" err="1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this</a:t>
            </a:r>
            <a:r>
              <a:rPr lang="pt-BR" sz="1400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400" b="1" dirty="0" err="1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state</a:t>
            </a:r>
            <a:r>
              <a:rPr lang="pt-BR" sz="1400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400" b="1" dirty="0" err="1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numero</a:t>
            </a:r>
            <a:r>
              <a:rPr lang="pt-BR" sz="1400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400" b="1" dirty="0" err="1">
                <a:solidFill>
                  <a:srgbClr val="DCDCAA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toFixed</a:t>
            </a:r>
            <a:r>
              <a:rPr lang="pt-BR" sz="14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pt-BR" sz="1400" b="1" dirty="0">
                <a:solidFill>
                  <a:srgbClr val="B5CEA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pt-BR" sz="14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&lt;/</a:t>
            </a:r>
            <a:r>
              <a:rPr lang="pt-BR" sz="14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pt-BR" sz="14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b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pt-BR" sz="14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View</a:t>
            </a:r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400" b="1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sz="14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400" b="1" dirty="0" err="1">
                <a:solidFill>
                  <a:srgbClr val="4FC1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sz="1400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400" b="1" dirty="0" err="1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btnArea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pt-BR" sz="14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  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pt-BR" sz="14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TouchableOpacity</a:t>
            </a:r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400" b="1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sz="14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400" b="1" dirty="0" err="1">
                <a:solidFill>
                  <a:srgbClr val="4FC1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sz="1400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400" b="1" dirty="0" err="1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btn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400" b="1" dirty="0" err="1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onPress</a:t>
            </a:r>
            <a:r>
              <a:rPr lang="pt-BR" sz="14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400" b="1" dirty="0" err="1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this</a:t>
            </a:r>
            <a:r>
              <a:rPr lang="pt-BR" sz="1400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400" b="1" dirty="0" err="1">
                <a:solidFill>
                  <a:srgbClr val="DCDCAA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vai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pt-BR" sz="14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    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pt-BR" sz="14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400" b="1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sz="14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400" b="1" dirty="0" err="1">
                <a:solidFill>
                  <a:srgbClr val="4FC1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sz="1400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400" b="1" dirty="0" err="1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btnTexto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400" b="1" dirty="0" err="1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this</a:t>
            </a:r>
            <a:r>
              <a:rPr lang="pt-BR" sz="1400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400" b="1" dirty="0" err="1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state</a:t>
            </a:r>
            <a:r>
              <a:rPr lang="pt-BR" sz="1400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400" b="1" dirty="0" err="1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botaoVai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&lt;/</a:t>
            </a:r>
            <a:r>
              <a:rPr lang="pt-BR" sz="14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pt-BR" sz="14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  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&lt;/</a:t>
            </a:r>
            <a:r>
              <a:rPr lang="pt-BR" sz="14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TouchableOpacity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pt-BR" sz="14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  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pt-BR" sz="14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TouchableOpacity</a:t>
            </a:r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400" b="1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sz="14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400" b="1" dirty="0" err="1">
                <a:solidFill>
                  <a:srgbClr val="4FC1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sz="1400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400" b="1" dirty="0" err="1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btn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400" b="1" dirty="0" err="1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onPress</a:t>
            </a:r>
            <a:r>
              <a:rPr lang="pt-BR" sz="14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400" b="1" dirty="0" err="1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this</a:t>
            </a:r>
            <a:r>
              <a:rPr lang="pt-BR" sz="1400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400" b="1" dirty="0" err="1">
                <a:solidFill>
                  <a:srgbClr val="DCDCAA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limpa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pt-BR" sz="14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    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pt-BR" sz="14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400" b="1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sz="14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400" b="1" dirty="0" err="1">
                <a:solidFill>
                  <a:srgbClr val="4FC1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sz="1400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400" b="1" dirty="0" err="1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btnTexto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LIMPA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&lt;/</a:t>
            </a:r>
            <a:r>
              <a:rPr lang="pt-BR" sz="14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pt-BR" sz="14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  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&lt;/</a:t>
            </a:r>
            <a:r>
              <a:rPr lang="pt-BR" sz="14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TouchableOpacity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pt-BR" sz="14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&lt;/</a:t>
            </a:r>
            <a:r>
              <a:rPr lang="pt-BR" sz="14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View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pt-BR" sz="14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pt-BR" sz="14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View</a:t>
            </a:r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400" b="1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sz="14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400" b="1" dirty="0" err="1">
                <a:solidFill>
                  <a:srgbClr val="4FC1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sz="1400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400" b="1" dirty="0" err="1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ultArea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pt-BR" sz="14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  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pt-BR" sz="14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400" b="1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sz="14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400" b="1" dirty="0" err="1">
                <a:solidFill>
                  <a:srgbClr val="4FC1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sz="1400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400" b="1" dirty="0" err="1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ultTxt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    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400" b="1" dirty="0" err="1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this</a:t>
            </a:r>
            <a:r>
              <a:rPr lang="pt-BR" sz="1400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400" b="1" dirty="0" err="1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state</a:t>
            </a:r>
            <a:r>
              <a:rPr lang="pt-BR" sz="1400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400" b="1" dirty="0" err="1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ultimo</a:t>
            </a:r>
            <a:r>
              <a:rPr lang="pt-BR" sz="14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&gt; </a:t>
            </a:r>
            <a:r>
              <a:rPr lang="pt-BR" sz="1400" b="1" dirty="0">
                <a:solidFill>
                  <a:srgbClr val="B5CEA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  <a:r>
              <a:rPr lang="pt-BR" sz="14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? </a:t>
            </a:r>
            <a:r>
              <a:rPr lang="pt-BR" sz="1400" b="1" dirty="0">
                <a:solidFill>
                  <a:srgbClr val="CE917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'Ultimo tempo: '</a:t>
            </a:r>
            <a:r>
              <a:rPr lang="pt-BR" sz="14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+ </a:t>
            </a:r>
            <a:r>
              <a:rPr lang="pt-BR" sz="1400" b="1" dirty="0" err="1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this</a:t>
            </a:r>
            <a:r>
              <a:rPr lang="pt-BR" sz="1400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400" b="1" dirty="0" err="1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state</a:t>
            </a:r>
            <a:r>
              <a:rPr lang="pt-BR" sz="1400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400" b="1" dirty="0" err="1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ultimo</a:t>
            </a:r>
            <a:r>
              <a:rPr lang="pt-BR" sz="1400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400" b="1" dirty="0" err="1">
                <a:solidFill>
                  <a:srgbClr val="DCDCAA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toFixed</a:t>
            </a:r>
            <a:r>
              <a:rPr lang="pt-BR" sz="14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pt-BR" sz="1400" b="1" dirty="0">
                <a:solidFill>
                  <a:srgbClr val="B5CEA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pt-BR" sz="14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 : </a:t>
            </a:r>
            <a:r>
              <a:rPr lang="pt-BR" sz="1400" b="1" dirty="0">
                <a:solidFill>
                  <a:srgbClr val="CE917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''</a:t>
            </a:r>
            <a:r>
              <a:rPr lang="pt-BR" sz="14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endParaRPr lang="pt-BR" sz="14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    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&lt;/</a:t>
            </a:r>
            <a:r>
              <a:rPr lang="pt-BR" sz="14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pt-BR" sz="14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&lt;/</a:t>
            </a:r>
            <a:r>
              <a:rPr lang="pt-BR" sz="14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View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pt-BR" sz="14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&lt;/</a:t>
            </a:r>
            <a:r>
              <a:rPr lang="pt-BR" sz="14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View</a:t>
            </a:r>
            <a:r>
              <a:rPr lang="pt-BR" sz="14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pt-BR" sz="14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);</a:t>
            </a:r>
          </a:p>
          <a:p>
            <a:r>
              <a:rPr lang="pt-BR" sz="14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400" b="1" i="0" u="none" strike="noStrike" kern="1200" cap="none" spc="0" normalizeH="0" baseline="0" noProof="0" dirty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DD787BE-B177-48B7-BF9B-0CEEF4B5AE51}"/>
              </a:ext>
            </a:extLst>
          </p:cNvPr>
          <p:cNvSpPr txBox="1"/>
          <p:nvPr/>
        </p:nvSpPr>
        <p:spPr>
          <a:xfrm rot="20900680">
            <a:off x="4447785" y="4988507"/>
            <a:ext cx="3099511" cy="120032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dirty="0"/>
              <a:t>Usando um </a:t>
            </a:r>
            <a:r>
              <a:rPr lang="pt-BR" dirty="0">
                <a:solidFill>
                  <a:srgbClr val="C00000"/>
                </a:solidFill>
              </a:rPr>
              <a:t>operador  ternário </a:t>
            </a:r>
            <a:r>
              <a:rPr lang="pt-BR" dirty="0"/>
              <a:t>para escrever somente quando o </a:t>
            </a:r>
            <a:r>
              <a:rPr lang="pt-BR" dirty="0" err="1">
                <a:solidFill>
                  <a:srgbClr val="C00000"/>
                </a:solidFill>
              </a:rPr>
              <a:t>state</a:t>
            </a:r>
            <a:r>
              <a:rPr lang="pt-BR" dirty="0"/>
              <a:t> “</a:t>
            </a:r>
            <a:r>
              <a:rPr lang="pt-BR" dirty="0">
                <a:solidFill>
                  <a:srgbClr val="C00000"/>
                </a:solidFill>
              </a:rPr>
              <a:t>ultimo</a:t>
            </a:r>
            <a:r>
              <a:rPr lang="pt-BR" dirty="0"/>
              <a:t>” for </a:t>
            </a:r>
            <a:r>
              <a:rPr lang="pt-BR" dirty="0">
                <a:solidFill>
                  <a:srgbClr val="C00000"/>
                </a:solidFill>
              </a:rPr>
              <a:t>diferente de </a:t>
            </a:r>
            <a:r>
              <a:rPr lang="pt-BR" dirty="0" err="1">
                <a:solidFill>
                  <a:srgbClr val="C00000"/>
                </a:solidFill>
              </a:rPr>
              <a:t>null</a:t>
            </a:r>
            <a:endParaRPr lang="pt-BR" dirty="0">
              <a:solidFill>
                <a:srgbClr val="C00000"/>
              </a:solidFill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8B547F38-3FC0-47F3-ADDC-B93FAE88E5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3413" y="0"/>
            <a:ext cx="3133923" cy="6858000"/>
          </a:xfrm>
          <a:prstGeom prst="roundRect">
            <a:avLst/>
          </a:prstGeom>
        </p:spPr>
      </p:pic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D780D429-3328-47CF-9AE0-1D13D0A36B50}"/>
              </a:ext>
            </a:extLst>
          </p:cNvPr>
          <p:cNvSpPr/>
          <p:nvPr/>
        </p:nvSpPr>
        <p:spPr>
          <a:xfrm>
            <a:off x="2484573" y="4171950"/>
            <a:ext cx="6249852" cy="323851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087310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9899B7-DD7E-4ADC-9274-3973C45BB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3571875" cy="2362201"/>
          </a:xfrm>
        </p:spPr>
        <p:txBody>
          <a:bodyPr>
            <a:normAutofit/>
          </a:bodyPr>
          <a:lstStyle/>
          <a:p>
            <a:r>
              <a:rPr lang="pt-BR" sz="4000"/>
              <a:t>Versão Final</a:t>
            </a:r>
            <a:endParaRPr lang="pt-BR" sz="4000" dirty="0"/>
          </a:p>
        </p:txBody>
      </p:sp>
    </p:spTree>
    <p:extLst>
      <p:ext uri="{BB962C8B-B14F-4D97-AF65-F5344CB8AC3E}">
        <p14:creationId xmlns:p14="http://schemas.microsoft.com/office/powerpoint/2010/main" val="373198567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555C5B3-193A-4749-9AFD-682E53CDDE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EAE06A6-F76A-41C9-827A-C561B0044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-3"/>
            <a:ext cx="12192000" cy="68580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9F9D4E8-0639-444B-949B-9518585061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80861" y="0"/>
            <a:ext cx="7661934" cy="6858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45000"/>
                </a:schemeClr>
              </a:gs>
              <a:gs pos="100000">
                <a:srgbClr val="000000">
                  <a:alpha val="29000"/>
                </a:srgb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3DA7A2-ED70-4BBA-AB72-00AD461FA4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80862" y="-6"/>
            <a:ext cx="11711138" cy="6410334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rgbClr val="000000">
                  <a:alpha val="41000"/>
                </a:srgb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1664D49-6B6E-4DF3-846D-A8C80EAE4F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7208" y="857251"/>
            <a:ext cx="4747280" cy="3098061"/>
          </a:xfrm>
        </p:spPr>
        <p:txBody>
          <a:bodyPr anchor="b">
            <a:normAutofit/>
          </a:bodyPr>
          <a:lstStyle/>
          <a:p>
            <a:pPr algn="l"/>
            <a:r>
              <a:rPr lang="pt-BR" sz="4800" dirty="0">
                <a:solidFill>
                  <a:srgbClr val="FFFFFF"/>
                </a:solidFill>
              </a:rPr>
              <a:t>App Biscoito da Sorte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C485432-3647-4218-B5D3-15D3FA222B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4844797" y="-489206"/>
            <a:ext cx="2502408" cy="12191998"/>
          </a:xfrm>
          <a:prstGeom prst="rect">
            <a:avLst/>
          </a:prstGeom>
          <a:gradFill>
            <a:gsLst>
              <a:gs pos="0">
                <a:schemeClr val="accent1">
                  <a:alpha val="24000"/>
                </a:schemeClr>
              </a:gs>
              <a:gs pos="78000">
                <a:schemeClr val="accent1">
                  <a:lumMod val="50000"/>
                  <a:alpha val="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9F6BC5E-FE6D-4B71-BE58-54E0DA514A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27208" y="4756265"/>
            <a:ext cx="4393278" cy="1244483"/>
          </a:xfrm>
        </p:spPr>
        <p:txBody>
          <a:bodyPr anchor="t">
            <a:normAutofit/>
          </a:bodyPr>
          <a:lstStyle/>
          <a:p>
            <a:pPr algn="l"/>
            <a:endParaRPr lang="pt-BR">
              <a:solidFill>
                <a:srgbClr val="FFFFFF"/>
              </a:solidFill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F4AFDDCA-6ABA-4D23-8A5C-1BF0F43081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90589" y="1062544"/>
            <a:ext cx="4756162" cy="475616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868BC55-F96F-4E26-9298-1695CA0AA7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0559" y="2208411"/>
            <a:ext cx="3737164" cy="2455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3126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9899B7-DD7E-4ADC-9274-3973C45BB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333979" cy="819150"/>
          </a:xfrm>
        </p:spPr>
        <p:txBody>
          <a:bodyPr>
            <a:normAutofit/>
          </a:bodyPr>
          <a:lstStyle/>
          <a:p>
            <a:r>
              <a:rPr lang="pt-BR" sz="4000" dirty="0"/>
              <a:t>Começando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F37D9BE6-909A-4C7F-BBE0-DD254B394C50}"/>
              </a:ext>
            </a:extLst>
          </p:cNvPr>
          <p:cNvSpPr txBox="1"/>
          <p:nvPr/>
        </p:nvSpPr>
        <p:spPr>
          <a:xfrm>
            <a:off x="2565460" y="0"/>
            <a:ext cx="6514219" cy="674030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586C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import</a:t>
            </a:r>
            <a: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pt-BR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React</a:t>
            </a:r>
            <a: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, { </a:t>
            </a:r>
            <a:r>
              <a:rPr kumimoji="0" lang="pt-BR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Component</a:t>
            </a:r>
            <a: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} </a:t>
            </a:r>
            <a:r>
              <a:rPr kumimoji="0" lang="pt-BR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586C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from</a:t>
            </a:r>
            <a: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 </a:t>
            </a:r>
            <a: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'</a:t>
            </a:r>
            <a:r>
              <a:rPr kumimoji="0" lang="pt-BR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react</a:t>
            </a:r>
            <a: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'</a:t>
            </a:r>
            <a: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586C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import</a:t>
            </a:r>
            <a: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{</a:t>
            </a:r>
            <a:r>
              <a:rPr kumimoji="0" lang="pt-BR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View</a:t>
            </a:r>
            <a: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kumimoji="0" lang="pt-BR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kumimoji="0" lang="pt-BR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StyleSheet</a:t>
            </a:r>
            <a: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kumimoji="0" lang="pt-BR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Image</a:t>
            </a:r>
            <a: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} </a:t>
            </a:r>
            <a:r>
              <a:rPr kumimoji="0" lang="pt-BR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586C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from</a:t>
            </a:r>
            <a: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'</a:t>
            </a:r>
            <a:r>
              <a:rPr kumimoji="0" lang="pt-BR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react-native</a:t>
            </a:r>
            <a: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'</a:t>
            </a:r>
            <a: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0" lang="pt-BR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class</a:t>
            </a:r>
            <a: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app</a:t>
            </a:r>
            <a: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pt-BR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extends</a:t>
            </a:r>
            <a: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pt-BR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Component</a:t>
            </a:r>
            <a: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  </a:t>
            </a:r>
            <a: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render</a:t>
            </a:r>
            <a: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() 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kumimoji="0" lang="pt-BR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586C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return</a:t>
            </a:r>
            <a: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</a:p>
          <a:p>
            <a: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      </a:t>
            </a:r>
            <a: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kumimoji="0" lang="pt-BR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View</a:t>
            </a:r>
            <a: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b="0" dirty="0" err="1">
                <a:solidFill>
                  <a:srgbClr val="C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b="0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b="0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b="0" dirty="0" err="1">
                <a:solidFill>
                  <a:srgbClr val="0070C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b="0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b="1" dirty="0" err="1">
                <a:solidFill>
                  <a:srgbClr val="7030A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container</a:t>
            </a:r>
            <a:r>
              <a:rPr lang="pt-BR" b="0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kumimoji="0" lang="pt-BR" sz="1800" b="1" i="0" u="none" strike="noStrike" kern="1200" cap="none" spc="0" normalizeH="0" baseline="0" noProof="0" dirty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      </a:t>
            </a:r>
            <a: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&lt;/</a:t>
            </a:r>
            <a:r>
              <a:rPr kumimoji="0" lang="pt-BR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View</a:t>
            </a:r>
            <a: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kumimoji="0" lang="pt-BR" sz="1800" b="1" i="0" u="none" strike="noStrike" kern="1200" cap="none" spc="0" normalizeH="0" baseline="0" noProof="0" dirty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    );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  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1" i="0" u="none" strike="noStrike" kern="1200" cap="none" spc="0" normalizeH="0" baseline="0" noProof="0" dirty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b="0" dirty="0" err="1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const</a:t>
            </a:r>
            <a:r>
              <a:rPr lang="pt-BR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b="1" dirty="0" err="1">
                <a:solidFill>
                  <a:srgbClr val="C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b="0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b="0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StyleSheet</a:t>
            </a:r>
            <a:r>
              <a:rPr lang="pt-BR" b="0" dirty="0" err="1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b="0" dirty="0" err="1">
                <a:solidFill>
                  <a:schemeClr val="accent4">
                    <a:lumMod val="7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create</a:t>
            </a:r>
            <a:r>
              <a:rPr lang="pt-BR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({</a:t>
            </a:r>
          </a:p>
          <a:p>
            <a:r>
              <a:rPr lang="pt-BR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</a:t>
            </a:r>
            <a:r>
              <a:rPr lang="pt-BR" b="0" dirty="0">
                <a:solidFill>
                  <a:srgbClr val="0070C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container</a:t>
            </a:r>
            <a:r>
              <a:rPr lang="pt-BR" b="0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pt-BR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{</a:t>
            </a:r>
          </a:p>
          <a:p>
            <a:r>
              <a:rPr lang="pt-BR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lang="pt-BR" b="1" dirty="0">
                <a:solidFill>
                  <a:schemeClr val="accent6">
                    <a:lumMod val="7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flex</a:t>
            </a:r>
            <a:r>
              <a:rPr lang="pt-BR" b="0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pt-BR" b="0" dirty="0">
                <a:solidFill>
                  <a:srgbClr val="B5CEA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pt-BR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</a:p>
          <a:p>
            <a:r>
              <a:rPr lang="pt-BR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lang="pt-BR" b="1" dirty="0" err="1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alignItems</a:t>
            </a:r>
            <a:r>
              <a:rPr lang="pt-BR" b="0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pt-BR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b="0" dirty="0">
                <a:solidFill>
                  <a:srgbClr val="CE917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'center'</a:t>
            </a:r>
            <a:r>
              <a:rPr lang="pt-BR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</a:p>
          <a:p>
            <a:r>
              <a:rPr lang="pt-BR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lang="pt-BR" b="1" dirty="0" err="1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justifyContent</a:t>
            </a:r>
            <a:r>
              <a:rPr lang="pt-BR" b="0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pt-BR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b="0" dirty="0">
                <a:solidFill>
                  <a:srgbClr val="CE917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'center'</a:t>
            </a:r>
            <a:r>
              <a:rPr lang="pt-BR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</a:p>
          <a:p>
            <a:r>
              <a:rPr lang="pt-BR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lang="pt-BR" b="1" dirty="0" err="1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backgroundColor</a:t>
            </a:r>
            <a:r>
              <a:rPr lang="pt-BR" b="0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pt-BR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b="0" dirty="0">
                <a:solidFill>
                  <a:srgbClr val="CE917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'#00aeef'</a:t>
            </a:r>
            <a:endParaRPr lang="pt-BR" b="0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},</a:t>
            </a:r>
          </a:p>
          <a:p>
            <a:r>
              <a:rPr lang="pt-BR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0" lang="pt-BR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586C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export</a:t>
            </a:r>
            <a: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srgbClr val="C586C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default</a:t>
            </a:r>
            <a: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app</a:t>
            </a:r>
            <a:r>
              <a:rPr kumimoji="0" lang="pt-BR" sz="18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D6DB33BB-F7B4-466E-A80C-9819E0C5F803}"/>
              </a:ext>
            </a:extLst>
          </p:cNvPr>
          <p:cNvSpPr txBox="1"/>
          <p:nvPr/>
        </p:nvSpPr>
        <p:spPr>
          <a:xfrm rot="20900680">
            <a:off x="6364126" y="4018688"/>
            <a:ext cx="2193945" cy="120032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dirty="0"/>
              <a:t>Folha de estilos com o estilo “</a:t>
            </a:r>
            <a:r>
              <a:rPr lang="pt-BR" dirty="0">
                <a:solidFill>
                  <a:srgbClr val="C00000"/>
                </a:solidFill>
              </a:rPr>
              <a:t>container</a:t>
            </a:r>
            <a:r>
              <a:rPr lang="pt-BR" dirty="0"/>
              <a:t>” definido, com cor de fundo azul “</a:t>
            </a:r>
            <a:r>
              <a:rPr lang="pt-BR" dirty="0">
                <a:solidFill>
                  <a:srgbClr val="C00000"/>
                </a:solidFill>
              </a:rPr>
              <a:t>00aeef</a:t>
            </a:r>
            <a:r>
              <a:rPr lang="pt-BR" dirty="0"/>
              <a:t>”</a:t>
            </a:r>
            <a:endParaRPr lang="pt-BR" dirty="0">
              <a:solidFill>
                <a:srgbClr val="C00000"/>
              </a:solidFill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3F9F8484-7495-4B49-9C25-36524557084E}"/>
              </a:ext>
            </a:extLst>
          </p:cNvPr>
          <p:cNvSpPr txBox="1"/>
          <p:nvPr/>
        </p:nvSpPr>
        <p:spPr>
          <a:xfrm rot="20900680">
            <a:off x="6308166" y="1314700"/>
            <a:ext cx="2193945" cy="36933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dirty="0" err="1"/>
              <a:t>View</a:t>
            </a:r>
            <a:r>
              <a:rPr lang="pt-BR" dirty="0"/>
              <a:t> vazia</a:t>
            </a:r>
            <a:endParaRPr lang="pt-BR" dirty="0">
              <a:solidFill>
                <a:srgbClr val="C00000"/>
              </a:solidFill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EDCDAFD0-978A-4ECF-B621-AA617A161B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79680" y="0"/>
            <a:ext cx="3112320" cy="6858000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23979595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9899B7-DD7E-4ADC-9274-3973C45BB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2565461" cy="1571625"/>
          </a:xfrm>
        </p:spPr>
        <p:txBody>
          <a:bodyPr>
            <a:normAutofit fontScale="90000"/>
          </a:bodyPr>
          <a:lstStyle/>
          <a:p>
            <a:r>
              <a:rPr lang="pt-BR" sz="4000" dirty="0"/>
              <a:t>Colocando a imagem do cronômetro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F37D9BE6-909A-4C7F-BBE0-DD254B394C50}"/>
              </a:ext>
            </a:extLst>
          </p:cNvPr>
          <p:cNvSpPr txBox="1"/>
          <p:nvPr/>
        </p:nvSpPr>
        <p:spPr>
          <a:xfrm>
            <a:off x="2565461" y="57150"/>
            <a:ext cx="6205536" cy="692497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class</a:t>
            </a:r>
            <a: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app</a:t>
            </a:r>
            <a: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pt-BR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extends</a:t>
            </a:r>
            <a: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pt-BR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Component</a:t>
            </a:r>
            <a: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  </a:t>
            </a:r>
            <a: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render</a:t>
            </a:r>
            <a: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() 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kumimoji="0" lang="pt-BR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C586C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return</a:t>
            </a:r>
            <a: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</a:p>
          <a:p>
            <a: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      </a:t>
            </a:r>
            <a: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kumimoji="0" lang="pt-BR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View</a:t>
            </a:r>
            <a: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0" dirty="0" err="1">
                <a:solidFill>
                  <a:srgbClr val="C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sz="1600" b="0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600" b="0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600" b="0" dirty="0" err="1">
                <a:solidFill>
                  <a:srgbClr val="0070C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sz="1600" b="0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600" b="1" dirty="0" err="1">
                <a:solidFill>
                  <a:srgbClr val="7030A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container</a:t>
            </a:r>
            <a:r>
              <a:rPr lang="pt-BR" sz="1600" b="0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kumimoji="0" lang="pt-BR" sz="1600" b="1" i="0" u="none" strike="noStrike" kern="1200" cap="none" spc="0" normalizeH="0" baseline="0" noProof="0" dirty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</a:t>
            </a:r>
            <a:r>
              <a:rPr lang="pt-BR" sz="16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pt-BR" sz="1600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Image</a:t>
            </a:r>
            <a:endParaRPr lang="pt-BR" sz="16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  </a:t>
            </a:r>
            <a:r>
              <a:rPr lang="pt-BR" sz="1600" b="1" dirty="0" err="1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source</a:t>
            </a:r>
            <a:r>
              <a:rPr lang="pt-BR" sz="16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6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600" b="1" dirty="0">
                <a:solidFill>
                  <a:schemeClr val="accent4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require</a:t>
            </a:r>
            <a:r>
              <a:rPr lang="pt-BR" sz="16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pt-BR" sz="1600" b="1" dirty="0">
                <a:solidFill>
                  <a:srgbClr val="CE917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'./</a:t>
            </a:r>
            <a:r>
              <a:rPr lang="pt-BR" sz="1600" b="1" dirty="0" err="1">
                <a:solidFill>
                  <a:srgbClr val="CE917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assets</a:t>
            </a:r>
            <a:r>
              <a:rPr lang="pt-BR" sz="1600" b="1" dirty="0">
                <a:solidFill>
                  <a:srgbClr val="CE917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/cronometro.png'</a:t>
            </a:r>
            <a:r>
              <a:rPr lang="pt-BR" sz="16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pt-BR" sz="16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endParaRPr lang="pt-BR" sz="16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  </a:t>
            </a:r>
            <a:r>
              <a:rPr lang="pt-BR" sz="1600" b="1" dirty="0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sz="1600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6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sz="1600" b="1" dirty="0" err="1">
                <a:solidFill>
                  <a:srgbClr val="4FC1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sz="1600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600" b="1" dirty="0" err="1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cronometro</a:t>
            </a:r>
            <a:r>
              <a:rPr lang="pt-BR" sz="1600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endParaRPr lang="pt-BR" sz="16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</a:t>
            </a:r>
            <a:r>
              <a:rPr lang="pt-BR" sz="1600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/&gt;</a:t>
            </a:r>
            <a:endParaRPr lang="pt-BR" sz="1600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      </a:t>
            </a:r>
            <a: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&lt;/</a:t>
            </a:r>
            <a:r>
              <a:rPr kumimoji="0" lang="pt-BR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View</a:t>
            </a:r>
            <a: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kumimoji="0" lang="pt-BR" sz="1600" b="1" i="0" u="none" strike="noStrike" kern="1200" cap="none" spc="0" normalizeH="0" baseline="0" noProof="0" dirty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    );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  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100" b="1" i="0" u="none" strike="noStrike" kern="1200" cap="none" spc="0" normalizeH="0" baseline="0" noProof="0" dirty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600" b="0" dirty="0" err="1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const</a:t>
            </a:r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1" dirty="0" err="1">
                <a:solidFill>
                  <a:srgbClr val="C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0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0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StyleSheet</a:t>
            </a:r>
            <a:r>
              <a:rPr lang="pt-BR" sz="1600" b="0" dirty="0" err="1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600" b="0" dirty="0" err="1">
                <a:solidFill>
                  <a:schemeClr val="accent4">
                    <a:lumMod val="7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create</a:t>
            </a:r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({</a:t>
            </a:r>
          </a:p>
          <a:p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</a:t>
            </a:r>
            <a:r>
              <a:rPr lang="pt-BR" sz="1600" b="0" dirty="0">
                <a:solidFill>
                  <a:srgbClr val="0070C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container</a:t>
            </a:r>
            <a:r>
              <a:rPr lang="pt-BR" sz="1600" b="0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</a:p>
          <a:p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lang="pt-BR" sz="1600" b="1" dirty="0">
                <a:solidFill>
                  <a:schemeClr val="accent6">
                    <a:lumMod val="7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flex</a:t>
            </a:r>
            <a:r>
              <a:rPr lang="pt-BR" sz="1600" b="0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pt-BR" sz="16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</a:p>
          <a:p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lang="pt-BR" sz="1600" b="1" dirty="0" err="1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alignItems</a:t>
            </a:r>
            <a:r>
              <a:rPr lang="pt-BR" sz="1600" b="0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0" dirty="0">
                <a:solidFill>
                  <a:srgbClr val="CE917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'center'</a:t>
            </a:r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</a:p>
          <a:p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lang="pt-BR" sz="1600" b="1" dirty="0" err="1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justifyContent</a:t>
            </a:r>
            <a:r>
              <a:rPr lang="pt-BR" sz="1600" b="0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0" dirty="0">
                <a:solidFill>
                  <a:srgbClr val="CE917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'center'</a:t>
            </a:r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</a:p>
          <a:p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lang="pt-BR" sz="1600" b="1" dirty="0" err="1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backgroundColor</a:t>
            </a:r>
            <a:r>
              <a:rPr lang="pt-BR" sz="1600" b="0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0" dirty="0">
                <a:solidFill>
                  <a:srgbClr val="CE917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'#00aeef'</a:t>
            </a:r>
            <a:endParaRPr lang="pt-BR" sz="1600" b="0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6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},</a:t>
            </a:r>
          </a:p>
          <a:p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</a:t>
            </a:r>
            <a:r>
              <a:rPr lang="pt-BR" sz="16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cronometro</a:t>
            </a:r>
            <a:r>
              <a:rPr lang="pt-BR" sz="1600" b="0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0" dirty="0">
                <a:solidFill>
                  <a:schemeClr val="accent4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</a:p>
          <a:p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lang="pt-BR" sz="1600" b="1" dirty="0" err="1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width</a:t>
            </a:r>
            <a:r>
              <a:rPr lang="pt-BR" sz="1600" b="0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250</a:t>
            </a:r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</a:p>
          <a:p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lang="pt-BR" sz="1600" b="1" dirty="0" err="1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height</a:t>
            </a:r>
            <a:r>
              <a:rPr lang="pt-BR" sz="1600" b="0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250</a:t>
            </a:r>
          </a:p>
          <a:p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</a:t>
            </a:r>
            <a:r>
              <a:rPr lang="pt-BR" sz="1600" b="0" dirty="0">
                <a:solidFill>
                  <a:schemeClr val="accent4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</a:p>
          <a:p>
            <a:r>
              <a:rPr lang="pt-BR" sz="16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})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600" b="1" i="0" u="none" strike="noStrike" kern="1200" cap="none" spc="0" normalizeH="0" baseline="0" noProof="0" dirty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D6DB33BB-F7B4-466E-A80C-9819E0C5F803}"/>
              </a:ext>
            </a:extLst>
          </p:cNvPr>
          <p:cNvSpPr txBox="1"/>
          <p:nvPr/>
        </p:nvSpPr>
        <p:spPr>
          <a:xfrm rot="20900680">
            <a:off x="5078251" y="4852514"/>
            <a:ext cx="2193945" cy="92333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dirty="0"/>
              <a:t>Folha de estilos com o estilo “</a:t>
            </a:r>
            <a:r>
              <a:rPr lang="pt-BR" dirty="0">
                <a:solidFill>
                  <a:srgbClr val="C00000"/>
                </a:solidFill>
              </a:rPr>
              <a:t>cronometro</a:t>
            </a:r>
            <a:r>
              <a:rPr lang="pt-BR" dirty="0"/>
              <a:t>”</a:t>
            </a:r>
            <a:endParaRPr lang="pt-BR" dirty="0">
              <a:solidFill>
                <a:srgbClr val="C00000"/>
              </a:solidFill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3F9F8484-7495-4B49-9C25-36524557084E}"/>
              </a:ext>
            </a:extLst>
          </p:cNvPr>
          <p:cNvSpPr txBox="1"/>
          <p:nvPr/>
        </p:nvSpPr>
        <p:spPr>
          <a:xfrm rot="20900680">
            <a:off x="6921204" y="704104"/>
            <a:ext cx="2193945" cy="646331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dirty="0"/>
              <a:t>Incluindo a imagem, salva em “</a:t>
            </a:r>
            <a:r>
              <a:rPr lang="pt-BR" dirty="0" err="1"/>
              <a:t>assets</a:t>
            </a:r>
            <a:r>
              <a:rPr lang="pt-BR" dirty="0"/>
              <a:t>”</a:t>
            </a:r>
            <a:endParaRPr lang="pt-BR" dirty="0">
              <a:solidFill>
                <a:srgbClr val="C00000"/>
              </a:solidFill>
            </a:endParaRPr>
          </a:p>
        </p:txBody>
      </p:sp>
      <p:pic>
        <p:nvPicPr>
          <p:cNvPr id="5" name="Imagem 4" descr="Ícone&#10;&#10;Descrição gerada automaticamente">
            <a:extLst>
              <a:ext uri="{FF2B5EF4-FFF2-40B4-BE49-F238E27FC236}">
                <a16:creationId xmlns:a16="http://schemas.microsoft.com/office/drawing/2014/main" id="{093CA697-EA7A-4E93-9421-4A2BE66933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452" y="1818944"/>
            <a:ext cx="1712262" cy="1990504"/>
          </a:xfrm>
          <a:prstGeom prst="rect">
            <a:avLst/>
          </a:prstGeom>
          <a:solidFill>
            <a:srgbClr val="00B0F0"/>
          </a:solidFill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196D438E-26B8-4C52-BCCE-CF39CFA626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05417" y="0"/>
            <a:ext cx="3191816" cy="6858000"/>
          </a:xfrm>
          <a:prstGeom prst="roundRect">
            <a:avLst/>
          </a:prstGeom>
        </p:spPr>
      </p:pic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F32D7F02-6999-4C58-A624-45CB9665C251}"/>
              </a:ext>
            </a:extLst>
          </p:cNvPr>
          <p:cNvSpPr/>
          <p:nvPr/>
        </p:nvSpPr>
        <p:spPr>
          <a:xfrm>
            <a:off x="2826377" y="1360599"/>
            <a:ext cx="4717423" cy="944451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52881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9899B7-DD7E-4ADC-9274-3973C45BB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2565461" cy="2362201"/>
          </a:xfrm>
        </p:spPr>
        <p:txBody>
          <a:bodyPr>
            <a:normAutofit fontScale="90000"/>
          </a:bodyPr>
          <a:lstStyle/>
          <a:p>
            <a:r>
              <a:rPr lang="pt-BR" sz="4000" dirty="0"/>
              <a:t>Colocando a texto do </a:t>
            </a:r>
            <a:r>
              <a:rPr lang="pt-BR" sz="4000" b="1" dirty="0">
                <a:solidFill>
                  <a:srgbClr val="C00000"/>
                </a:solidFill>
              </a:rPr>
              <a:t>timer</a:t>
            </a:r>
            <a:r>
              <a:rPr lang="pt-BR" sz="4000" dirty="0"/>
              <a:t>, abaixo da imagem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F37D9BE6-909A-4C7F-BBE0-DD254B394C50}"/>
              </a:ext>
            </a:extLst>
          </p:cNvPr>
          <p:cNvSpPr txBox="1"/>
          <p:nvPr/>
        </p:nvSpPr>
        <p:spPr>
          <a:xfrm>
            <a:off x="2565461" y="57150"/>
            <a:ext cx="6083239" cy="443198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b="1" i="0" u="none" strike="noStrike" kern="1200" cap="none" spc="0" normalizeH="0" baseline="0" noProof="0" dirty="0" err="1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class</a:t>
            </a:r>
            <a:r>
              <a:rPr kumimoji="0" lang="pt-BR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pt-BR" b="1" i="0" u="none" strike="noStrike" kern="1200" cap="none" spc="0" normalizeH="0" baseline="0" noProof="0" dirty="0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app</a:t>
            </a:r>
            <a:r>
              <a:rPr kumimoji="0" lang="pt-BR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pt-BR" b="1" i="0" u="none" strike="noStrike" kern="1200" cap="none" spc="0" normalizeH="0" baseline="0" noProof="0" dirty="0" err="1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extends</a:t>
            </a:r>
            <a:r>
              <a:rPr kumimoji="0" lang="pt-BR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pt-BR" b="1" i="0" u="none" strike="noStrike" kern="1200" cap="none" spc="0" normalizeH="0" baseline="0" noProof="0" dirty="0" err="1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Component</a:t>
            </a:r>
            <a:r>
              <a:rPr kumimoji="0" lang="pt-BR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pt-BR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0" lang="pt-BR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  </a:t>
            </a:r>
            <a:r>
              <a:rPr kumimoji="0" lang="pt-BR" b="1" i="0" u="none" strike="noStrike" kern="1200" cap="none" spc="0" normalizeH="0" baseline="0" noProof="0" dirty="0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render</a:t>
            </a:r>
            <a:r>
              <a:rPr kumimoji="0" lang="pt-BR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() 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kumimoji="0" lang="pt-BR" b="1" i="0" u="none" strike="noStrike" kern="1200" cap="none" spc="0" normalizeH="0" baseline="0" noProof="0" dirty="0" err="1">
                <a:ln>
                  <a:noFill/>
                </a:ln>
                <a:solidFill>
                  <a:srgbClr val="C586C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return</a:t>
            </a:r>
            <a:r>
              <a:rPr kumimoji="0" lang="pt-BR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</a:p>
          <a:p>
            <a:r>
              <a:rPr kumimoji="0" lang="pt-BR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      </a:t>
            </a:r>
            <a:r>
              <a:rPr kumimoji="0" lang="pt-BR" b="1" i="0" u="none" strike="noStrike" kern="120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kumimoji="0" lang="pt-BR" b="1" i="0" u="none" strike="noStrike" kern="1200" cap="none" spc="0" normalizeH="0" baseline="0" noProof="0" dirty="0" err="1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View</a:t>
            </a:r>
            <a:r>
              <a:rPr kumimoji="0" lang="pt-BR" b="1" i="0" u="none" strike="noStrike" kern="1200" cap="none" spc="0" normalizeH="0" baseline="0" noProof="0" dirty="0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b="0" dirty="0" err="1">
                <a:solidFill>
                  <a:srgbClr val="C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b="0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b="0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b="0" dirty="0" err="1">
                <a:solidFill>
                  <a:srgbClr val="0070C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b="0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b="1" dirty="0" err="1">
                <a:solidFill>
                  <a:srgbClr val="7030A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container</a:t>
            </a:r>
            <a:r>
              <a:rPr lang="pt-BR" b="0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r>
              <a:rPr kumimoji="0" lang="pt-BR" b="1" i="0" u="none" strike="noStrike" kern="120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kumimoji="0" lang="pt-BR" b="1" i="0" u="none" strike="noStrike" kern="1200" cap="none" spc="0" normalizeH="0" baseline="0" noProof="0" dirty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</a:t>
            </a:r>
            <a:r>
              <a:rPr lang="pt-BR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pt-BR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Image</a:t>
            </a:r>
            <a:endParaRPr lang="pt-BR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  </a:t>
            </a:r>
            <a:r>
              <a:rPr lang="pt-BR" b="1" dirty="0" err="1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source</a:t>
            </a:r>
            <a:r>
              <a:rPr lang="pt-BR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b="1" dirty="0">
                <a:solidFill>
                  <a:schemeClr val="accent4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require</a:t>
            </a:r>
            <a:r>
              <a:rPr lang="pt-BR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pt-BR" b="1" dirty="0">
                <a:solidFill>
                  <a:srgbClr val="CE917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'./</a:t>
            </a:r>
            <a:r>
              <a:rPr lang="pt-BR" b="1" dirty="0" err="1">
                <a:solidFill>
                  <a:srgbClr val="CE917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assets</a:t>
            </a:r>
            <a:r>
              <a:rPr lang="pt-BR" b="1" dirty="0">
                <a:solidFill>
                  <a:srgbClr val="CE917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/cronometro.png'</a:t>
            </a:r>
            <a:r>
              <a:rPr lang="pt-BR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pt-BR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endParaRPr lang="pt-BR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  </a:t>
            </a:r>
            <a:r>
              <a:rPr lang="pt-BR" b="1" dirty="0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b="1" dirty="0" err="1">
                <a:solidFill>
                  <a:srgbClr val="4FC1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b="1" dirty="0" err="1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cronometro</a:t>
            </a:r>
            <a:r>
              <a:rPr lang="pt-BR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endParaRPr lang="pt-BR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</a:t>
            </a:r>
            <a:r>
              <a:rPr lang="pt-BR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/&gt;</a:t>
            </a:r>
          </a:p>
          <a:p>
            <a:r>
              <a:rPr lang="pt-BR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</a:t>
            </a:r>
            <a:r>
              <a:rPr lang="pt-BR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pt-BR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r>
              <a:rPr lang="pt-BR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b="1" dirty="0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b="1" dirty="0" err="1">
                <a:solidFill>
                  <a:srgbClr val="4FC1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b="1" dirty="0" err="1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timer</a:t>
            </a:r>
            <a:r>
              <a:rPr lang="pt-BR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r>
              <a:rPr lang="pt-BR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pt-BR" b="1" dirty="0">
                <a:solidFill>
                  <a:srgbClr val="6E38B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0.0</a:t>
            </a:r>
            <a:r>
              <a:rPr lang="pt-BR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&lt;/</a:t>
            </a:r>
            <a:r>
              <a:rPr lang="pt-BR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r>
              <a:rPr lang="pt-BR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pt-BR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      </a:t>
            </a:r>
            <a:r>
              <a:rPr kumimoji="0" lang="pt-BR" b="1" i="0" u="none" strike="noStrike" kern="120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&lt;/</a:t>
            </a:r>
            <a:r>
              <a:rPr kumimoji="0" lang="pt-BR" b="1" i="0" u="none" strike="noStrike" kern="1200" cap="none" spc="0" normalizeH="0" baseline="0" noProof="0" dirty="0" err="1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View</a:t>
            </a:r>
            <a:r>
              <a:rPr kumimoji="0" lang="pt-BR" b="1" i="0" u="none" strike="noStrike" kern="120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kumimoji="0" lang="pt-BR" b="1" i="0" u="none" strike="noStrike" kern="1200" cap="none" spc="0" normalizeH="0" baseline="0" noProof="0" dirty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    );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  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200" b="1" i="0" u="none" strike="noStrike" kern="1200" cap="none" spc="0" normalizeH="0" baseline="0" noProof="0" dirty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b="1" i="0" u="none" strike="noStrike" kern="1200" cap="none" spc="0" normalizeH="0" baseline="0" noProof="0" dirty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C51B4FB7-CC42-4F01-979F-3A1C68ABEE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76567" y="-1"/>
            <a:ext cx="3115433" cy="6858000"/>
          </a:xfrm>
          <a:prstGeom prst="round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3F9F8484-7495-4B49-9C25-36524557084E}"/>
              </a:ext>
            </a:extLst>
          </p:cNvPr>
          <p:cNvSpPr txBox="1"/>
          <p:nvPr/>
        </p:nvSpPr>
        <p:spPr>
          <a:xfrm rot="20900680">
            <a:off x="6647467" y="1447067"/>
            <a:ext cx="2594251" cy="646331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dirty="0"/>
              <a:t>Incluindo texto do timer, abaixo da imagem</a:t>
            </a:r>
            <a:endParaRPr lang="pt-BR" dirty="0">
              <a:solidFill>
                <a:srgbClr val="C00000"/>
              </a:solidFill>
            </a:endParaRPr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B38E9AB9-99E3-4C21-9768-1F42467F4386}"/>
              </a:ext>
            </a:extLst>
          </p:cNvPr>
          <p:cNvSpPr/>
          <p:nvPr/>
        </p:nvSpPr>
        <p:spPr>
          <a:xfrm>
            <a:off x="2962275" y="2505075"/>
            <a:ext cx="4314825" cy="409575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738811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9899B7-DD7E-4ADC-9274-3973C45BB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2565461" cy="2362201"/>
          </a:xfrm>
        </p:spPr>
        <p:txBody>
          <a:bodyPr>
            <a:normAutofit/>
          </a:bodyPr>
          <a:lstStyle/>
          <a:p>
            <a:r>
              <a:rPr lang="pt-BR" sz="4000" dirty="0"/>
              <a:t>Folha  de estilo do </a:t>
            </a:r>
            <a:r>
              <a:rPr lang="pt-BR" sz="4000" b="1" dirty="0">
                <a:solidFill>
                  <a:srgbClr val="C00000"/>
                </a:solidFill>
              </a:rPr>
              <a:t>timer</a:t>
            </a:r>
            <a:endParaRPr lang="pt-BR" sz="4000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F37D9BE6-909A-4C7F-BBE0-DD254B394C50}"/>
              </a:ext>
            </a:extLst>
          </p:cNvPr>
          <p:cNvSpPr txBox="1"/>
          <p:nvPr/>
        </p:nvSpPr>
        <p:spPr>
          <a:xfrm>
            <a:off x="2565461" y="57150"/>
            <a:ext cx="6205536" cy="553997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200" b="1" i="0" u="none" strike="noStrike" kern="1200" cap="none" spc="0" normalizeH="0" baseline="0" noProof="0" dirty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b="0" dirty="0" err="1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const</a:t>
            </a:r>
            <a:r>
              <a:rPr lang="pt-BR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b="1" dirty="0" err="1">
                <a:solidFill>
                  <a:srgbClr val="C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b="0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b="0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StyleSheet</a:t>
            </a:r>
            <a:r>
              <a:rPr lang="pt-BR" b="0" dirty="0" err="1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b="0" dirty="0" err="1">
                <a:solidFill>
                  <a:schemeClr val="accent4">
                    <a:lumMod val="7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create</a:t>
            </a:r>
            <a:r>
              <a:rPr lang="pt-BR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({</a:t>
            </a:r>
          </a:p>
          <a:p>
            <a:r>
              <a:rPr lang="pt-BR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</a:t>
            </a:r>
            <a:r>
              <a:rPr lang="pt-BR" b="0" dirty="0">
                <a:solidFill>
                  <a:srgbClr val="0070C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container</a:t>
            </a:r>
            <a:r>
              <a:rPr lang="pt-BR" b="0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pt-BR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</a:p>
          <a:p>
            <a:r>
              <a:rPr lang="pt-BR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lang="pt-BR" b="1" dirty="0">
                <a:solidFill>
                  <a:schemeClr val="accent6">
                    <a:lumMod val="7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flex</a:t>
            </a:r>
            <a:r>
              <a:rPr lang="pt-BR" b="0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pt-BR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pt-BR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</a:p>
          <a:p>
            <a:r>
              <a:rPr lang="pt-BR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lang="pt-BR" b="1" dirty="0" err="1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alignItems</a:t>
            </a:r>
            <a:r>
              <a:rPr lang="pt-BR" b="0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pt-BR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b="0" dirty="0">
                <a:solidFill>
                  <a:srgbClr val="CE917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'center'</a:t>
            </a:r>
            <a:r>
              <a:rPr lang="pt-BR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</a:p>
          <a:p>
            <a:r>
              <a:rPr lang="pt-BR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lang="pt-BR" b="1" dirty="0" err="1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justifyContent</a:t>
            </a:r>
            <a:r>
              <a:rPr lang="pt-BR" b="0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pt-BR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b="0" dirty="0">
                <a:solidFill>
                  <a:srgbClr val="CE917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'center'</a:t>
            </a:r>
            <a:r>
              <a:rPr lang="pt-BR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</a:p>
          <a:p>
            <a:r>
              <a:rPr lang="pt-BR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lang="pt-BR" b="1" dirty="0" err="1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backgroundColor</a:t>
            </a:r>
            <a:r>
              <a:rPr lang="pt-BR" b="0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pt-BR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b="0" dirty="0">
                <a:solidFill>
                  <a:srgbClr val="CE917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'#00aeef'</a:t>
            </a:r>
            <a:endParaRPr lang="pt-BR" b="0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},</a:t>
            </a:r>
          </a:p>
          <a:p>
            <a:r>
              <a:rPr lang="pt-BR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</a:t>
            </a:r>
            <a:r>
              <a:rPr lang="pt-BR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cronometro</a:t>
            </a:r>
            <a:r>
              <a:rPr lang="pt-BR" b="0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pt-BR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b="0" dirty="0">
                <a:solidFill>
                  <a:schemeClr val="accent4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</a:p>
          <a:p>
            <a:r>
              <a:rPr lang="pt-BR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lang="pt-BR" b="1" dirty="0" err="1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width</a:t>
            </a:r>
            <a:r>
              <a:rPr lang="pt-BR" b="0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pt-BR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250</a:t>
            </a:r>
            <a:r>
              <a:rPr lang="pt-BR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</a:p>
          <a:p>
            <a:r>
              <a:rPr lang="pt-BR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lang="pt-BR" b="1" dirty="0" err="1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height</a:t>
            </a:r>
            <a:r>
              <a:rPr lang="pt-BR" b="0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pt-BR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250</a:t>
            </a:r>
          </a:p>
          <a:p>
            <a:r>
              <a:rPr lang="pt-BR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</a:t>
            </a:r>
            <a:r>
              <a:rPr lang="pt-BR" b="0" dirty="0">
                <a:solidFill>
                  <a:schemeClr val="accent4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</a:p>
          <a:p>
            <a:r>
              <a:rPr lang="pt-BR" b="1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pt-BR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timer</a:t>
            </a:r>
            <a:r>
              <a:rPr lang="pt-BR" b="1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pt-BR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</a:p>
          <a:p>
            <a:r>
              <a:rPr lang="pt-BR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lang="pt-BR" b="1" dirty="0" err="1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marginTop</a:t>
            </a:r>
            <a:r>
              <a:rPr lang="pt-BR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pt-BR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pt-BR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160</a:t>
            </a:r>
            <a:r>
              <a:rPr lang="pt-BR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</a:p>
          <a:p>
            <a:r>
              <a:rPr lang="pt-BR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lang="pt-BR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color:</a:t>
            </a:r>
            <a:r>
              <a:rPr lang="pt-BR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b="1" dirty="0">
                <a:solidFill>
                  <a:srgbClr val="CE917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'#FFF'</a:t>
            </a:r>
            <a:r>
              <a:rPr lang="pt-BR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</a:p>
          <a:p>
            <a:r>
              <a:rPr lang="pt-BR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lang="pt-BR" b="1" dirty="0" err="1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fontSize</a:t>
            </a:r>
            <a:r>
              <a:rPr lang="pt-BR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pt-BR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65</a:t>
            </a:r>
            <a:r>
              <a:rPr lang="pt-BR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</a:p>
          <a:p>
            <a:r>
              <a:rPr lang="pt-BR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lang="pt-BR" b="1" dirty="0" err="1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fontWeight</a:t>
            </a:r>
            <a:r>
              <a:rPr lang="pt-BR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pt-BR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b="1" dirty="0">
                <a:solidFill>
                  <a:srgbClr val="CE917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'</a:t>
            </a:r>
            <a:r>
              <a:rPr lang="pt-BR" b="1" dirty="0" err="1">
                <a:solidFill>
                  <a:srgbClr val="CE917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bold</a:t>
            </a:r>
            <a:r>
              <a:rPr lang="pt-BR" b="1" dirty="0">
                <a:solidFill>
                  <a:srgbClr val="CE917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'</a:t>
            </a:r>
            <a:endParaRPr lang="pt-BR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</a:t>
            </a:r>
            <a:r>
              <a:rPr lang="pt-BR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</a:p>
          <a:p>
            <a:r>
              <a:rPr lang="pt-BR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})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b="1" i="0" u="none" strike="noStrike" kern="1200" cap="none" spc="0" normalizeH="0" baseline="0" noProof="0" dirty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D6DB33BB-F7B4-466E-A80C-9819E0C5F803}"/>
              </a:ext>
            </a:extLst>
          </p:cNvPr>
          <p:cNvSpPr txBox="1"/>
          <p:nvPr/>
        </p:nvSpPr>
        <p:spPr>
          <a:xfrm rot="20900680">
            <a:off x="5522307" y="3041394"/>
            <a:ext cx="3099511" cy="1200329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dirty="0"/>
              <a:t>Folha de estilos com o estilo “</a:t>
            </a:r>
            <a:r>
              <a:rPr lang="pt-BR" dirty="0">
                <a:solidFill>
                  <a:srgbClr val="C00000"/>
                </a:solidFill>
              </a:rPr>
              <a:t>timer</a:t>
            </a:r>
            <a:r>
              <a:rPr lang="pt-BR" dirty="0"/>
              <a:t>”; atenção ao parâmetro “</a:t>
            </a:r>
            <a:r>
              <a:rPr lang="pt-BR" dirty="0" err="1">
                <a:solidFill>
                  <a:srgbClr val="C00000"/>
                </a:solidFill>
              </a:rPr>
              <a:t>marginTop</a:t>
            </a:r>
            <a:r>
              <a:rPr lang="pt-BR" dirty="0"/>
              <a:t>” que posiciona o timer no centro do relógio</a:t>
            </a:r>
            <a:endParaRPr lang="pt-BR" dirty="0">
              <a:solidFill>
                <a:srgbClr val="C00000"/>
              </a:solidFill>
            </a:endParaRP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C684DF48-97A7-46EA-9A98-BE33A47EC9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4797" y="0"/>
            <a:ext cx="3151156" cy="6858000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15080766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9899B7-DD7E-4ADC-9274-3973C45BB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71449"/>
            <a:ext cx="2565461" cy="2362201"/>
          </a:xfrm>
        </p:spPr>
        <p:txBody>
          <a:bodyPr>
            <a:normAutofit fontScale="90000"/>
          </a:bodyPr>
          <a:lstStyle/>
          <a:p>
            <a:r>
              <a:rPr lang="pt-BR" sz="4000" dirty="0"/>
              <a:t>Vamos criar agora 2 botões do tipo </a:t>
            </a:r>
            <a:r>
              <a:rPr lang="pt-BR" sz="4000" dirty="0" err="1"/>
              <a:t>Touchable</a:t>
            </a:r>
            <a:endParaRPr lang="pt-BR" sz="4000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F37D9BE6-909A-4C7F-BBE0-DD254B394C50}"/>
              </a:ext>
            </a:extLst>
          </p:cNvPr>
          <p:cNvSpPr txBox="1"/>
          <p:nvPr/>
        </p:nvSpPr>
        <p:spPr>
          <a:xfrm>
            <a:off x="2676525" y="57150"/>
            <a:ext cx="6238874" cy="715580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b="1" i="0" u="none" strike="noStrike" kern="1200" cap="none" spc="0" normalizeH="0" baseline="0" noProof="0" dirty="0" err="1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class</a:t>
            </a:r>
            <a:r>
              <a:rPr kumimoji="0" lang="pt-BR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pt-BR" b="1" i="0" u="none" strike="noStrike" kern="1200" cap="none" spc="0" normalizeH="0" baseline="0" noProof="0" dirty="0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app</a:t>
            </a:r>
            <a:r>
              <a:rPr kumimoji="0" lang="pt-BR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pt-BR" b="1" i="0" u="none" strike="noStrike" kern="1200" cap="none" spc="0" normalizeH="0" baseline="0" noProof="0" dirty="0" err="1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extends</a:t>
            </a:r>
            <a:r>
              <a:rPr kumimoji="0" lang="pt-BR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pt-BR" b="1" i="0" u="none" strike="noStrike" kern="1200" cap="none" spc="0" normalizeH="0" baseline="0" noProof="0" dirty="0" err="1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Component</a:t>
            </a:r>
            <a:r>
              <a:rPr kumimoji="0" lang="pt-BR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pt-BR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0" lang="pt-BR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  </a:t>
            </a:r>
            <a:r>
              <a:rPr kumimoji="0" lang="pt-BR" b="1" i="0" u="none" strike="noStrike" kern="1200" cap="none" spc="0" normalizeH="0" baseline="0" noProof="0" dirty="0">
                <a:ln>
                  <a:noFill/>
                </a:ln>
                <a:solidFill>
                  <a:srgbClr val="DCDCAA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render</a:t>
            </a:r>
            <a:r>
              <a:rPr kumimoji="0" lang="pt-BR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() 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    </a:t>
            </a:r>
            <a:r>
              <a:rPr kumimoji="0" lang="pt-BR" b="1" i="0" u="none" strike="noStrike" kern="1200" cap="none" spc="0" normalizeH="0" baseline="0" noProof="0" dirty="0" err="1">
                <a:ln>
                  <a:noFill/>
                </a:ln>
                <a:solidFill>
                  <a:srgbClr val="C586C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return</a:t>
            </a:r>
            <a:r>
              <a:rPr kumimoji="0" lang="pt-BR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</a:p>
          <a:p>
            <a:r>
              <a:rPr kumimoji="0" lang="pt-BR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      </a:t>
            </a:r>
            <a:r>
              <a:rPr kumimoji="0" lang="pt-BR" b="1" i="0" u="none" strike="noStrike" kern="120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kumimoji="0" lang="pt-BR" b="1" i="0" u="none" strike="noStrike" kern="1200" cap="none" spc="0" normalizeH="0" baseline="0" noProof="0" dirty="0" err="1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View</a:t>
            </a:r>
            <a:r>
              <a:rPr kumimoji="0" lang="pt-BR" b="1" i="0" u="none" strike="noStrike" kern="1200" cap="none" spc="0" normalizeH="0" baseline="0" noProof="0" dirty="0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b="1" dirty="0" err="1">
                <a:solidFill>
                  <a:srgbClr val="C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b="1" dirty="0" err="1">
                <a:solidFill>
                  <a:srgbClr val="0070C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b="1" dirty="0" err="1">
                <a:solidFill>
                  <a:srgbClr val="7030A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container</a:t>
            </a:r>
            <a:r>
              <a:rPr lang="pt-BR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r>
              <a:rPr kumimoji="0" lang="pt-BR" b="1" i="0" u="none" strike="noStrike" kern="120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kumimoji="0" lang="pt-BR" b="1" i="0" u="none" strike="noStrike" kern="1200" cap="none" spc="0" normalizeH="0" baseline="0" noProof="0" dirty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</a:t>
            </a:r>
            <a:r>
              <a:rPr lang="pt-BR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pt-BR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Image</a:t>
            </a:r>
            <a:endParaRPr lang="pt-BR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  </a:t>
            </a:r>
            <a:r>
              <a:rPr lang="pt-BR" b="1" dirty="0" err="1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source</a:t>
            </a:r>
            <a:r>
              <a:rPr lang="pt-BR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b="1" dirty="0">
                <a:solidFill>
                  <a:schemeClr val="accent4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require</a:t>
            </a:r>
            <a:r>
              <a:rPr lang="pt-BR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pt-BR" b="1" dirty="0">
                <a:solidFill>
                  <a:srgbClr val="CE917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'./</a:t>
            </a:r>
            <a:r>
              <a:rPr lang="pt-BR" b="1" dirty="0" err="1">
                <a:solidFill>
                  <a:srgbClr val="CE917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assets</a:t>
            </a:r>
            <a:r>
              <a:rPr lang="pt-BR" b="1" dirty="0">
                <a:solidFill>
                  <a:srgbClr val="CE917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/cronometro.png'</a:t>
            </a:r>
            <a:r>
              <a:rPr lang="pt-BR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pt-BR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endParaRPr lang="pt-BR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  </a:t>
            </a:r>
            <a:r>
              <a:rPr lang="pt-BR" b="1" dirty="0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b="1" dirty="0" err="1">
                <a:solidFill>
                  <a:srgbClr val="4FC1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b="1" dirty="0" err="1">
                <a:solidFill>
                  <a:srgbClr val="4EC9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cronometro</a:t>
            </a:r>
            <a:r>
              <a:rPr lang="pt-BR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endParaRPr lang="pt-BR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</a:t>
            </a:r>
            <a:r>
              <a:rPr lang="pt-BR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/&gt;</a:t>
            </a:r>
          </a:p>
          <a:p>
            <a:r>
              <a:rPr lang="pt-BR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</a:t>
            </a:r>
            <a:r>
              <a:rPr lang="pt-BR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pt-BR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r>
              <a:rPr lang="pt-BR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b="1" dirty="0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b="1" dirty="0" err="1">
                <a:solidFill>
                  <a:srgbClr val="4FC1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b="1" dirty="0" err="1">
                <a:solidFill>
                  <a:srgbClr val="4EC9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timer</a:t>
            </a:r>
            <a:r>
              <a:rPr lang="pt-BR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r>
              <a:rPr lang="pt-BR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pt-BR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0.0</a:t>
            </a:r>
            <a:r>
              <a:rPr lang="pt-BR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&lt;/</a:t>
            </a:r>
            <a:r>
              <a:rPr lang="pt-BR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r>
              <a:rPr lang="pt-BR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</a:p>
          <a:p>
            <a:endParaRPr lang="pt-BR" b="1" dirty="0">
              <a:solidFill>
                <a:srgbClr val="80808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</a:t>
            </a:r>
            <a:r>
              <a:rPr lang="pt-BR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pt-BR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View</a:t>
            </a:r>
            <a:r>
              <a:rPr lang="pt-BR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b="1" dirty="0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b="1" dirty="0" err="1">
                <a:solidFill>
                  <a:srgbClr val="4FC1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b="1" dirty="0" err="1">
                <a:solidFill>
                  <a:srgbClr val="4EC9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btnArea</a:t>
            </a:r>
            <a:r>
              <a:rPr lang="pt-BR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r>
              <a:rPr lang="pt-BR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pt-BR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  </a:t>
            </a:r>
            <a:r>
              <a:rPr lang="pt-BR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pt-BR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TouchableOpacity</a:t>
            </a:r>
            <a:r>
              <a:rPr lang="pt-BR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b="1" dirty="0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b="1" dirty="0" err="1">
                <a:solidFill>
                  <a:srgbClr val="4FC1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b="1" dirty="0" err="1">
                <a:solidFill>
                  <a:srgbClr val="4EC9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btn</a:t>
            </a:r>
            <a:r>
              <a:rPr lang="pt-BR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r>
              <a:rPr lang="pt-BR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pt-BR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    </a:t>
            </a:r>
            <a:r>
              <a:rPr lang="pt-BR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pt-BR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r>
              <a:rPr lang="pt-BR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b="1" dirty="0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b="1" dirty="0" err="1">
                <a:solidFill>
                  <a:srgbClr val="4FC1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b="1" dirty="0" err="1">
                <a:solidFill>
                  <a:srgbClr val="4EC9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btnTexto</a:t>
            </a:r>
            <a:r>
              <a:rPr lang="pt-BR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r>
              <a:rPr lang="pt-BR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pt-BR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VAI</a:t>
            </a:r>
            <a:r>
              <a:rPr lang="pt-BR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&lt;/</a:t>
            </a:r>
            <a:r>
              <a:rPr lang="pt-BR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r>
              <a:rPr lang="pt-BR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pt-BR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  </a:t>
            </a:r>
            <a:r>
              <a:rPr lang="pt-BR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&lt;/</a:t>
            </a:r>
            <a:r>
              <a:rPr lang="pt-BR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TouchableOpacity</a:t>
            </a:r>
            <a:r>
              <a:rPr lang="pt-BR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pt-BR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  </a:t>
            </a:r>
            <a:r>
              <a:rPr lang="pt-BR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pt-BR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TouchableOpacity</a:t>
            </a:r>
            <a:r>
              <a:rPr lang="pt-BR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b="1" dirty="0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b="1" dirty="0" err="1">
                <a:solidFill>
                  <a:srgbClr val="4FC1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b="1" dirty="0" err="1">
                <a:solidFill>
                  <a:srgbClr val="4EC9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btn</a:t>
            </a:r>
            <a:r>
              <a:rPr lang="pt-BR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r>
              <a:rPr lang="pt-BR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pt-BR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    </a:t>
            </a:r>
            <a:r>
              <a:rPr lang="pt-BR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pt-BR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r>
              <a:rPr lang="pt-BR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b="1" dirty="0">
                <a:solidFill>
                  <a:srgbClr val="569C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</a:t>
            </a:r>
            <a:r>
              <a:rPr lang="pt-BR" b="1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r>
              <a:rPr lang="pt-BR" b="1" dirty="0" err="1">
                <a:solidFill>
                  <a:srgbClr val="4FC1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b="1" dirty="0" err="1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b="1" dirty="0" err="1">
                <a:solidFill>
                  <a:srgbClr val="4EC9B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btnTexto</a:t>
            </a:r>
            <a:r>
              <a:rPr lang="pt-BR" b="1" dirty="0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  <a:r>
              <a:rPr lang="pt-BR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pt-BR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LIMPA</a:t>
            </a:r>
            <a:r>
              <a:rPr lang="pt-BR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&lt;/</a:t>
            </a:r>
            <a:r>
              <a:rPr lang="pt-BR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r>
              <a:rPr lang="pt-BR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pt-BR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  </a:t>
            </a:r>
            <a:r>
              <a:rPr lang="pt-BR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&lt;/</a:t>
            </a:r>
            <a:r>
              <a:rPr lang="pt-BR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TouchableOpacity</a:t>
            </a:r>
            <a:r>
              <a:rPr lang="pt-BR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pt-BR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      </a:t>
            </a:r>
            <a:r>
              <a:rPr lang="pt-BR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&lt;/</a:t>
            </a:r>
            <a:r>
              <a:rPr lang="pt-BR" b="1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View</a:t>
            </a:r>
            <a:r>
              <a:rPr lang="pt-BR" b="1" dirty="0"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lang="pt-BR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b="1" dirty="0">
              <a:solidFill>
                <a:srgbClr val="CCCCCC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      </a:t>
            </a:r>
            <a:r>
              <a:rPr kumimoji="0" lang="pt-BR" b="1" i="0" u="none" strike="noStrike" kern="120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&lt;/</a:t>
            </a:r>
            <a:r>
              <a:rPr kumimoji="0" lang="pt-BR" b="1" i="0" u="none" strike="noStrike" kern="1200" cap="none" spc="0" normalizeH="0" baseline="0" noProof="0" dirty="0" err="1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View</a:t>
            </a:r>
            <a:r>
              <a:rPr kumimoji="0" lang="pt-BR" b="1" i="0" u="none" strike="noStrike" kern="1200" cap="none" spc="0" normalizeH="0" baseline="0" noProof="0" dirty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endParaRPr kumimoji="0" lang="pt-BR" b="1" i="0" u="none" strike="noStrike" kern="1200" cap="none" spc="0" normalizeH="0" baseline="0" noProof="0" dirty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    );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  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b="1" i="0" u="none" strike="noStrike" kern="1200" cap="none" spc="0" normalizeH="0" baseline="0" noProof="0" dirty="0">
                <a:ln>
                  <a:noFill/>
                </a:ln>
                <a:solidFill>
                  <a:srgbClr val="CCCCCC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200" b="1" i="0" u="none" strike="noStrike" kern="1200" cap="none" spc="0" normalizeH="0" baseline="0" noProof="0" dirty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b="1" i="0" u="none" strike="noStrike" kern="1200" cap="none" spc="0" normalizeH="0" baseline="0" noProof="0" dirty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3F9F8484-7495-4B49-9C25-36524557084E}"/>
              </a:ext>
            </a:extLst>
          </p:cNvPr>
          <p:cNvSpPr txBox="1"/>
          <p:nvPr/>
        </p:nvSpPr>
        <p:spPr>
          <a:xfrm>
            <a:off x="281746" y="2893190"/>
            <a:ext cx="2563907" cy="286232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dirty="0"/>
              <a:t>Vamos criar agora 2 botões do tipo </a:t>
            </a:r>
            <a:r>
              <a:rPr lang="pt-BR" dirty="0" err="1"/>
              <a:t>Touchable</a:t>
            </a:r>
            <a:r>
              <a:rPr lang="pt-BR" dirty="0"/>
              <a:t> para controlar o cronometro. </a:t>
            </a:r>
          </a:p>
          <a:p>
            <a:r>
              <a:rPr lang="pt-BR" dirty="0">
                <a:solidFill>
                  <a:srgbClr val="C00000"/>
                </a:solidFill>
              </a:rPr>
              <a:t>Para melhorar a aparência final, vamos coloca-los dentro de outra </a:t>
            </a:r>
            <a:r>
              <a:rPr lang="pt-BR" dirty="0" err="1">
                <a:solidFill>
                  <a:srgbClr val="C00000"/>
                </a:solidFill>
              </a:rPr>
              <a:t>view</a:t>
            </a:r>
            <a:r>
              <a:rPr lang="pt-BR" dirty="0">
                <a:solidFill>
                  <a:srgbClr val="C00000"/>
                </a:solidFill>
              </a:rPr>
              <a:t> para que possam aparecer lado-a-lado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74682EC9-7008-467D-ABE3-4FD84FEAE5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25362" y="0"/>
            <a:ext cx="3170976" cy="6858000"/>
          </a:xfrm>
          <a:prstGeom prst="rect">
            <a:avLst/>
          </a:prstGeom>
        </p:spPr>
      </p:pic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81B390CA-973E-4B95-994C-52F59B97CBC8}"/>
              </a:ext>
            </a:extLst>
          </p:cNvPr>
          <p:cNvSpPr/>
          <p:nvPr/>
        </p:nvSpPr>
        <p:spPr>
          <a:xfrm>
            <a:off x="3181350" y="3019425"/>
            <a:ext cx="5372100" cy="2419350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FC85B0F9-1C21-479C-ACB3-F4B53BC472DA}"/>
              </a:ext>
            </a:extLst>
          </p:cNvPr>
          <p:cNvSpPr/>
          <p:nvPr/>
        </p:nvSpPr>
        <p:spPr>
          <a:xfrm>
            <a:off x="3309937" y="3395662"/>
            <a:ext cx="5024438" cy="785812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4F45C863-D33F-4108-B9C8-BCC0F3B8B415}"/>
              </a:ext>
            </a:extLst>
          </p:cNvPr>
          <p:cNvSpPr/>
          <p:nvPr/>
        </p:nvSpPr>
        <p:spPr>
          <a:xfrm>
            <a:off x="3309937" y="4181474"/>
            <a:ext cx="5024438" cy="895351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124002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9899B7-DD7E-4ADC-9274-3973C45BB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2565461" cy="2362201"/>
          </a:xfrm>
        </p:spPr>
        <p:txBody>
          <a:bodyPr>
            <a:normAutofit/>
          </a:bodyPr>
          <a:lstStyle/>
          <a:p>
            <a:r>
              <a:rPr lang="pt-BR" sz="3200" dirty="0"/>
              <a:t>Folha  de estilo  </a:t>
            </a:r>
            <a:r>
              <a:rPr lang="pt-BR" sz="3200" b="1" dirty="0">
                <a:solidFill>
                  <a:srgbClr val="C00000"/>
                </a:solidFill>
              </a:rPr>
              <a:t>dos botões</a:t>
            </a:r>
            <a:endParaRPr lang="pt-BR" sz="3200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F37D9BE6-909A-4C7F-BBE0-DD254B394C50}"/>
              </a:ext>
            </a:extLst>
          </p:cNvPr>
          <p:cNvSpPr txBox="1"/>
          <p:nvPr/>
        </p:nvSpPr>
        <p:spPr>
          <a:xfrm>
            <a:off x="2565461" y="57150"/>
            <a:ext cx="6205536" cy="469359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100" b="1" i="0" u="none" strike="noStrike" kern="1200" cap="none" spc="0" normalizeH="0" baseline="0" noProof="0" dirty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600" b="0" dirty="0" err="1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const</a:t>
            </a:r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1" dirty="0" err="1">
                <a:solidFill>
                  <a:srgbClr val="C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0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0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StyleSheet</a:t>
            </a:r>
            <a:r>
              <a:rPr lang="pt-BR" sz="1600" b="0" dirty="0" err="1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600" b="0" dirty="0" err="1">
                <a:solidFill>
                  <a:schemeClr val="accent4">
                    <a:lumMod val="7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create</a:t>
            </a:r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({</a:t>
            </a:r>
          </a:p>
          <a:p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</a:t>
            </a:r>
            <a:r>
              <a:rPr lang="pt-BR" sz="1600" b="0" dirty="0">
                <a:solidFill>
                  <a:srgbClr val="0070C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container</a:t>
            </a:r>
            <a:r>
              <a:rPr lang="pt-BR" sz="1600" b="0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</a:p>
          <a:p>
            <a:r>
              <a:rPr lang="pt-BR" sz="16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.....</a:t>
            </a:r>
          </a:p>
          <a:p>
            <a:r>
              <a:rPr lang="pt-BR" sz="16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},</a:t>
            </a:r>
          </a:p>
          <a:p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</a:t>
            </a:r>
            <a:r>
              <a:rPr lang="pt-BR" sz="16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cronometro</a:t>
            </a:r>
            <a:r>
              <a:rPr lang="pt-BR" sz="1600" b="0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0" dirty="0">
                <a:solidFill>
                  <a:schemeClr val="accent4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</a:p>
          <a:p>
            <a:r>
              <a:rPr lang="pt-BR" sz="16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.....</a:t>
            </a:r>
          </a:p>
          <a:p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</a:t>
            </a:r>
            <a:r>
              <a:rPr lang="pt-BR" sz="1600" b="0" dirty="0">
                <a:solidFill>
                  <a:schemeClr val="accent4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</a:p>
          <a:p>
            <a:r>
              <a:rPr lang="pt-BR" sz="1600" b="1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pt-BR" sz="16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timer</a:t>
            </a:r>
            <a:r>
              <a:rPr lang="pt-BR" sz="1600" b="1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</a:p>
          <a:p>
            <a:r>
              <a:rPr lang="pt-BR" sz="16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.....</a:t>
            </a:r>
          </a:p>
          <a:p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</a:t>
            </a:r>
            <a:r>
              <a:rPr lang="pt-BR" sz="16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</a:p>
          <a:p>
            <a:r>
              <a:rPr lang="pt-BR" sz="16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pt-BR" sz="1600" b="1" dirty="0" err="1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btnArea</a:t>
            </a:r>
            <a:r>
              <a:rPr lang="pt-BR" sz="16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pt-BR" sz="16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600" b="1" dirty="0" err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flexDirection</a:t>
            </a:r>
            <a:r>
              <a:rPr lang="pt-BR" sz="16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pt-BR" sz="1600" b="1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pt-BR" sz="16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pt-BR" sz="16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16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600" b="1" dirty="0" err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marginTop</a:t>
            </a:r>
            <a:r>
              <a:rPr lang="pt-BR" sz="16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1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70</a:t>
            </a:r>
            <a:r>
              <a:rPr lang="pt-BR" sz="16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16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600" b="1" dirty="0" err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pt-BR" sz="16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1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40</a:t>
            </a:r>
          </a:p>
          <a:p>
            <a:r>
              <a:rPr lang="pt-BR" sz="16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},</a:t>
            </a:r>
          </a:p>
          <a:p>
            <a:endParaRPr lang="pt-BR" sz="1600" b="1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6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})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600" b="1" i="0" u="none" strike="noStrike" kern="1200" cap="none" spc="0" normalizeH="0" baseline="0" noProof="0" dirty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D6DB33BB-F7B4-466E-A80C-9819E0C5F803}"/>
              </a:ext>
            </a:extLst>
          </p:cNvPr>
          <p:cNvSpPr txBox="1"/>
          <p:nvPr/>
        </p:nvSpPr>
        <p:spPr>
          <a:xfrm rot="20900680">
            <a:off x="5512783" y="2665768"/>
            <a:ext cx="3099511" cy="92333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dirty="0"/>
              <a:t>Estilo </a:t>
            </a:r>
            <a:r>
              <a:rPr lang="pt-BR" dirty="0" err="1">
                <a:solidFill>
                  <a:srgbClr val="C00000"/>
                </a:solidFill>
              </a:rPr>
              <a:t>btnArea</a:t>
            </a:r>
            <a:r>
              <a:rPr lang="pt-BR" dirty="0"/>
              <a:t> define que os botões estarão lado-a-lado (‘</a:t>
            </a:r>
            <a:r>
              <a:rPr lang="pt-BR" dirty="0" err="1">
                <a:solidFill>
                  <a:srgbClr val="C00000"/>
                </a:solidFill>
              </a:rPr>
              <a:t>row</a:t>
            </a:r>
            <a:r>
              <a:rPr lang="pt-BR" dirty="0"/>
              <a:t>’)</a:t>
            </a:r>
            <a:endParaRPr lang="pt-BR" dirty="0">
              <a:solidFill>
                <a:srgbClr val="C00000"/>
              </a:solidFill>
            </a:endParaRP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E1C503EB-D2D0-4533-BA68-B803DB955C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03867" y="0"/>
            <a:ext cx="3090166" cy="6858000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7568928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9899B7-DD7E-4ADC-9274-3973C45BB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2565461" cy="2362201"/>
          </a:xfrm>
        </p:spPr>
        <p:txBody>
          <a:bodyPr>
            <a:normAutofit/>
          </a:bodyPr>
          <a:lstStyle/>
          <a:p>
            <a:r>
              <a:rPr lang="pt-BR" sz="3200" dirty="0"/>
              <a:t>Folha  de estilo  </a:t>
            </a:r>
            <a:r>
              <a:rPr lang="pt-BR" sz="3200" b="1" dirty="0">
                <a:solidFill>
                  <a:srgbClr val="C00000"/>
                </a:solidFill>
              </a:rPr>
              <a:t>dos botões</a:t>
            </a:r>
            <a:endParaRPr lang="pt-BR" sz="3200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F37D9BE6-909A-4C7F-BBE0-DD254B394C50}"/>
              </a:ext>
            </a:extLst>
          </p:cNvPr>
          <p:cNvSpPr txBox="1"/>
          <p:nvPr/>
        </p:nvSpPr>
        <p:spPr>
          <a:xfrm>
            <a:off x="2565461" y="57150"/>
            <a:ext cx="6205536" cy="690958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100" b="1" i="0" u="none" strike="noStrike" kern="1200" cap="none" spc="0" normalizeH="0" baseline="0" noProof="0" dirty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600" b="0" dirty="0" err="1">
                <a:solidFill>
                  <a:srgbClr val="569CD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const</a:t>
            </a:r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1" dirty="0" err="1">
                <a:solidFill>
                  <a:srgbClr val="C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styles</a:t>
            </a:r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0" dirty="0">
                <a:solidFill>
                  <a:srgbClr val="D4D4D4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0" dirty="0" err="1">
                <a:solidFill>
                  <a:srgbClr val="4EC9B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StyleSheet</a:t>
            </a:r>
            <a:r>
              <a:rPr lang="pt-BR" sz="1600" b="0" dirty="0" err="1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sz="1600" b="0" dirty="0" err="1">
                <a:solidFill>
                  <a:schemeClr val="accent4">
                    <a:lumMod val="7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create</a:t>
            </a:r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({</a:t>
            </a:r>
          </a:p>
          <a:p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</a:t>
            </a:r>
            <a:r>
              <a:rPr lang="pt-BR" sz="1600" b="0" dirty="0">
                <a:solidFill>
                  <a:srgbClr val="0070C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container</a:t>
            </a:r>
            <a:r>
              <a:rPr lang="pt-BR" sz="1600" b="0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</a:p>
          <a:p>
            <a:r>
              <a:rPr lang="pt-BR" sz="16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.....</a:t>
            </a:r>
          </a:p>
          <a:p>
            <a:r>
              <a:rPr lang="pt-BR" sz="16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},</a:t>
            </a:r>
          </a:p>
          <a:p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</a:t>
            </a:r>
            <a:r>
              <a:rPr lang="pt-BR" sz="16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cronometro</a:t>
            </a:r>
            <a:r>
              <a:rPr lang="pt-BR" sz="1600" b="0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0" dirty="0">
                <a:solidFill>
                  <a:schemeClr val="accent4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</a:p>
          <a:p>
            <a:r>
              <a:rPr lang="pt-BR" sz="16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.....</a:t>
            </a:r>
          </a:p>
          <a:p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</a:t>
            </a:r>
            <a:r>
              <a:rPr lang="pt-BR" sz="1600" b="0" dirty="0">
                <a:solidFill>
                  <a:schemeClr val="accent4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</a:p>
          <a:p>
            <a:r>
              <a:rPr lang="pt-BR" sz="1600" b="1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pt-BR" sz="16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timer</a:t>
            </a:r>
            <a:r>
              <a:rPr lang="pt-BR" sz="1600" b="1" dirty="0">
                <a:solidFill>
                  <a:srgbClr val="9CDCFE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pt-BR" sz="1600" b="1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</a:p>
          <a:p>
            <a:r>
              <a:rPr lang="pt-BR" sz="16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.....</a:t>
            </a:r>
          </a:p>
          <a:p>
            <a:r>
              <a:rPr lang="pt-BR" sz="1600" b="0" dirty="0">
                <a:solidFill>
                  <a:srgbClr val="CCCC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 </a:t>
            </a:r>
            <a:r>
              <a:rPr lang="pt-BR" sz="16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</a:p>
          <a:p>
            <a:r>
              <a:rPr lang="pt-BR" sz="16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pt-BR" sz="1600" b="1" dirty="0" err="1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btnArea</a:t>
            </a:r>
            <a:r>
              <a:rPr lang="pt-BR" sz="16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pt-BR" sz="16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600" b="1" dirty="0" err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flexDirection</a:t>
            </a:r>
            <a:r>
              <a:rPr lang="pt-BR" sz="16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pt-BR" sz="1600" b="1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row</a:t>
            </a:r>
            <a:r>
              <a:rPr lang="pt-BR" sz="16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pt-BR" sz="16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16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600" b="1" dirty="0" err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marginTop</a:t>
            </a:r>
            <a:r>
              <a:rPr lang="pt-BR" sz="16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1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70</a:t>
            </a:r>
            <a:r>
              <a:rPr lang="pt-BR" sz="16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16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600" b="1" dirty="0" err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pt-BR" sz="16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1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40</a:t>
            </a:r>
          </a:p>
          <a:p>
            <a:r>
              <a:rPr lang="pt-BR" sz="16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},</a:t>
            </a:r>
          </a:p>
          <a:p>
            <a:r>
              <a:rPr lang="pt-BR" sz="16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pt-BR" sz="1600" b="1" dirty="0" err="1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btn</a:t>
            </a:r>
            <a:r>
              <a:rPr lang="pt-BR" sz="16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pt-BR" sz="16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600" b="1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flex</a:t>
            </a:r>
            <a:r>
              <a:rPr lang="pt-BR" sz="16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1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pt-BR" sz="16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16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600" b="1" dirty="0" err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alignItems</a:t>
            </a:r>
            <a:r>
              <a:rPr lang="pt-BR" sz="16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'center'</a:t>
            </a:r>
            <a:r>
              <a:rPr lang="pt-BR" sz="16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16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600" b="1" dirty="0" err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justifyContent</a:t>
            </a:r>
            <a:r>
              <a:rPr lang="pt-BR" sz="16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'center'</a:t>
            </a:r>
            <a:r>
              <a:rPr lang="pt-BR" sz="16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16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600" b="1" dirty="0" err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backgroundColor</a:t>
            </a:r>
            <a:r>
              <a:rPr lang="pt-BR" sz="16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1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'#FFF'</a:t>
            </a:r>
            <a:r>
              <a:rPr lang="pt-BR" sz="16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16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600" b="1" dirty="0" err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pt-BR" sz="16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1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40</a:t>
            </a:r>
            <a:r>
              <a:rPr lang="pt-BR" sz="16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16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600" b="1" dirty="0" err="1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pt-BR" sz="16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pt-BR" sz="1600" b="1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17</a:t>
            </a:r>
            <a:r>
              <a:rPr lang="pt-BR" sz="16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pt-BR" sz="1600" b="1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pt-BR" sz="1600" b="1" dirty="0">
                <a:solidFill>
                  <a:srgbClr val="002060"/>
                </a:solidFill>
                <a:effectLst/>
                <a:latin typeface="Consolas" panose="020B0609020204030204" pitchFamily="49" charset="0"/>
              </a:rPr>
              <a:t>borderRadius</a:t>
            </a:r>
            <a:r>
              <a:rPr lang="pt-BR" sz="1600" b="1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pt-BR" sz="1600" b="1" dirty="0">
                <a:solidFill>
                  <a:schemeClr val="accent6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9</a:t>
            </a:r>
          </a:p>
          <a:p>
            <a:r>
              <a:rPr lang="pt-BR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endParaRPr lang="pt-BR" sz="1600" b="1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6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})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600" b="1" i="0" u="none" strike="noStrike" kern="1200" cap="none" spc="0" normalizeH="0" baseline="0" noProof="0" dirty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D6DB33BB-F7B4-466E-A80C-9819E0C5F803}"/>
              </a:ext>
            </a:extLst>
          </p:cNvPr>
          <p:cNvSpPr txBox="1"/>
          <p:nvPr/>
        </p:nvSpPr>
        <p:spPr>
          <a:xfrm rot="20900680">
            <a:off x="5512783" y="2665768"/>
            <a:ext cx="3099511" cy="92333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dirty="0"/>
              <a:t>Estilo </a:t>
            </a:r>
            <a:r>
              <a:rPr lang="pt-BR" dirty="0" err="1">
                <a:solidFill>
                  <a:srgbClr val="C00000"/>
                </a:solidFill>
              </a:rPr>
              <a:t>btnArea</a:t>
            </a:r>
            <a:r>
              <a:rPr lang="pt-BR" dirty="0"/>
              <a:t> define que os botões estarão lado-a-lado (‘</a:t>
            </a:r>
            <a:r>
              <a:rPr lang="pt-BR" dirty="0" err="1">
                <a:solidFill>
                  <a:srgbClr val="C00000"/>
                </a:solidFill>
              </a:rPr>
              <a:t>row</a:t>
            </a:r>
            <a:r>
              <a:rPr lang="pt-BR" dirty="0"/>
              <a:t>’)</a:t>
            </a:r>
            <a:endParaRPr lang="pt-BR" dirty="0">
              <a:solidFill>
                <a:srgbClr val="C00000"/>
              </a:solidFill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DD787BE-B177-48B7-BF9B-0CEEF4B5AE51}"/>
              </a:ext>
            </a:extLst>
          </p:cNvPr>
          <p:cNvSpPr txBox="1"/>
          <p:nvPr/>
        </p:nvSpPr>
        <p:spPr>
          <a:xfrm rot="20900680">
            <a:off x="5883975" y="4432351"/>
            <a:ext cx="3099511" cy="36933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dirty="0"/>
              <a:t>Estilo </a:t>
            </a:r>
            <a:r>
              <a:rPr lang="pt-BR" dirty="0" err="1">
                <a:solidFill>
                  <a:srgbClr val="C00000"/>
                </a:solidFill>
              </a:rPr>
              <a:t>btn</a:t>
            </a:r>
            <a:r>
              <a:rPr lang="pt-BR" dirty="0"/>
              <a:t> define os botões</a:t>
            </a:r>
            <a:endParaRPr lang="pt-BR" dirty="0">
              <a:solidFill>
                <a:srgbClr val="C00000"/>
              </a:solidFill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9F2DD2DD-0C7D-41F9-8FB4-76AE2D0CFB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82344" y="0"/>
            <a:ext cx="3114161" cy="6858000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175249535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5378</TotalTime>
  <Words>4758</Words>
  <Application>Microsoft Office PowerPoint</Application>
  <PresentationFormat>Widescreen</PresentationFormat>
  <Paragraphs>530</Paragraphs>
  <Slides>24</Slides>
  <Notes>0</Notes>
  <HiddenSlides>0</HiddenSlides>
  <MMClips>2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24</vt:i4>
      </vt:variant>
    </vt:vector>
  </HeadingPairs>
  <TitlesOfParts>
    <vt:vector size="29" baseType="lpstr">
      <vt:lpstr>Arial</vt:lpstr>
      <vt:lpstr>Calibri</vt:lpstr>
      <vt:lpstr>Calibri Light</vt:lpstr>
      <vt:lpstr>Consolas</vt:lpstr>
      <vt:lpstr>Tema do Office</vt:lpstr>
      <vt:lpstr>App Cronômetro</vt:lpstr>
      <vt:lpstr>App Cronometro</vt:lpstr>
      <vt:lpstr>Começando</vt:lpstr>
      <vt:lpstr>Colocando a imagem do cronômetro</vt:lpstr>
      <vt:lpstr>Colocando a texto do timer, abaixo da imagem</vt:lpstr>
      <vt:lpstr>Folha  de estilo do timer</vt:lpstr>
      <vt:lpstr>Vamos criar agora 2 botões do tipo Touchable</vt:lpstr>
      <vt:lpstr>Folha  de estilo  dos botões</vt:lpstr>
      <vt:lpstr>Folha  de estilo  dos botões</vt:lpstr>
      <vt:lpstr>Folha  de estilo  dos botões</vt:lpstr>
      <vt:lpstr>Vamos criar agora o comportamento. Como o cronometro é mutável, precisaremos criar states para alterar o conteúdo referente ao texto  “0.0”</vt:lpstr>
      <vt:lpstr>Vamos agora criar as ações associadas aos botões “Vai” e “Limpar”</vt:lpstr>
      <vt:lpstr>Vamos agora criar as ações associadas aos botões “Vai” e “Limpar”</vt:lpstr>
      <vt:lpstr>Testando os botões “Vai” e “Limpar”</vt:lpstr>
      <vt:lpstr>setInterval()</vt:lpstr>
      <vt:lpstr>Detalhando a função “vai( )”</vt:lpstr>
      <vt:lpstr>Melhorando a apresentação do Botao</vt:lpstr>
      <vt:lpstr>Detalhando a função “limpa( )”</vt:lpstr>
      <vt:lpstr>Para finalizar, vamos salvar o último tempo quando pressionarmos “LIMPA” </vt:lpstr>
      <vt:lpstr>Para finalizar, vamos salvar o último tempo quando pressionarmos “LIMPA” </vt:lpstr>
      <vt:lpstr>Ajustando os novos estilos</vt:lpstr>
      <vt:lpstr>Ajustando o número gerado após pressionar “limpa”</vt:lpstr>
      <vt:lpstr>Versão Final</vt:lpstr>
      <vt:lpstr>App Biscoito da Sorte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Estrutura Básica</dc:title>
  <dc:creator>Roberto Harkovsky da Cunha</dc:creator>
  <cp:lastModifiedBy>ROBERTO HARKOVSKY DA CUNHA</cp:lastModifiedBy>
  <cp:revision>2</cp:revision>
  <dcterms:created xsi:type="dcterms:W3CDTF">2024-09-13T19:40:27Z</dcterms:created>
  <dcterms:modified xsi:type="dcterms:W3CDTF">2025-05-16T22:36:13Z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22deaceb-9851-4663-bccf-596767454be3_Enabled">
    <vt:lpwstr>true</vt:lpwstr>
  </property>
  <property fmtid="{D5CDD505-2E9C-101B-9397-08002B2CF9AE}" pid="3" name="MSIP_Label_22deaceb-9851-4663-bccf-596767454be3_SetDate">
    <vt:lpwstr>2024-09-13T20:02:23Z</vt:lpwstr>
  </property>
  <property fmtid="{D5CDD505-2E9C-101B-9397-08002B2CF9AE}" pid="4" name="MSIP_Label_22deaceb-9851-4663-bccf-596767454be3_Method">
    <vt:lpwstr>Standard</vt:lpwstr>
  </property>
  <property fmtid="{D5CDD505-2E9C-101B-9397-08002B2CF9AE}" pid="5" name="MSIP_Label_22deaceb-9851-4663-bccf-596767454be3_Name">
    <vt:lpwstr>22deaceb-9851-4663-bccf-596767454be3</vt:lpwstr>
  </property>
  <property fmtid="{D5CDD505-2E9C-101B-9397-08002B2CF9AE}" pid="6" name="MSIP_Label_22deaceb-9851-4663-bccf-596767454be3_SiteId">
    <vt:lpwstr>809f94a6-0477-4390-b86e-eab14c5493a7</vt:lpwstr>
  </property>
  <property fmtid="{D5CDD505-2E9C-101B-9397-08002B2CF9AE}" pid="7" name="MSIP_Label_22deaceb-9851-4663-bccf-596767454be3_ActionId">
    <vt:lpwstr>d8683a05-ba10-4ee7-8ada-f2bc05d46085</vt:lpwstr>
  </property>
  <property fmtid="{D5CDD505-2E9C-101B-9397-08002B2CF9AE}" pid="8" name="MSIP_Label_22deaceb-9851-4663-bccf-596767454be3_ContentBits">
    <vt:lpwstr>2</vt:lpwstr>
  </property>
</Properties>
</file>

<file path=docProps/thumbnail.jpeg>
</file>